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1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2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notesSlides/notesSlide3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/>
    <p:restoredTop sz="80340"/>
  </p:normalViewPr>
  <p:slideViewPr>
    <p:cSldViewPr snapToGrid="0" snapToObjects="1">
      <p:cViewPr varScale="1">
        <p:scale>
          <a:sx n="100" d="100"/>
          <a:sy n="100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46:4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2279 108 24575,'-254'-1'0,"-501"14"0,709-10 0,-16 0 0,-90 17 0,8 15 0,13-6 0,-142 51 0,212-60 0,6-4 0,2 4 0,1 1 0,-68 39 0,112-55 0,-1 0 0,1 2 0,1-1 0,-1 1 0,1 0 0,0 0 0,1 1 0,0-1 0,0 2 0,1-1 0,0 1 0,0-1 0,1 1 0,0 1 0,0-1 0,-3 15 0,2 8 0,0-1 0,2 1 0,2 58 0,1-90 0,0 83 0,2 79 0,0-142 0,2 0 0,0 0 0,1-1 0,1 1 0,0-1 0,2-1 0,12 25 0,4-3 0,0-1 0,34 40 0,-55-76 0,0 0 0,1 0 0,-1 0 0,0-1 0,1 1 0,-1-1 0,1 0 0,0 0 0,0 0 0,7 2 0,48 11 0,-16-5 0,15 7 0,0-3 0,0-2 0,101 6 0,182-14 0,-230-5 0,139-15 0,-61 1 0,455 10 0,-370 6 0,739-1 0,-993 0 0,-1 0 0,0-2 0,0 0 0,0-1 0,0-1 0,0-1 0,22-9 0,-7 2 0,1 3 0,1 1 0,-1 1 0,62-3 0,-52 6 0,-1-1 0,68-18 0,-15-1 0,-64 18 0,0-2 0,-1-1 0,31-14 0,-59 21 0,-1 1 0,0-1 0,0 1 0,0-1 0,0 0 0,0 0 0,-1-1 0,1 1 0,0 0 0,-1-1 0,0 0 0,0 1 0,0-1 0,0 0 0,0 0 0,0 0 0,-1 0 0,1-1 0,0-3 0,0-2 0,-1 0 0,0-1 0,-1 1 0,0-1 0,-2-15 0,2 19 0,-9-403 0,9 400 0,0 0 0,-1 1 0,0-1 0,-1 0 0,0 1 0,-1-1 0,1 1 0,-2-1 0,1 1 0,-1 0 0,0 0 0,-7-9 0,4 8 0,-1 0 0,1 0 0,-1 1 0,-1 1 0,1-1 0,-1 1 0,-1 1 0,1-1 0,-13-4 0,-137-79 0,7 4 0,126 73 0,-13-8 0,0 1 0,-1 3 0,-1 1 0,-45-11 0,-413-75 0,327 55 0,114 28 0,-64-11 0,41 21 0,-1 3 0,-122 6 0,75 2 0,-223-2-1365,327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1.3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24575,'42'11'0,"2"-2"0,83 7 0,-121-16 0,395 20 0,7-22 0,-119 0 0,-182 3 0,118 16 0,-142-7 0,88-1 0,-126-7 0,71 13 0,-70-7 0,66 2 0,-86-10-1365,-4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54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24575,'265'9'0,"-27"-1"0,-10 1 0,-13 0 0,-190-7 0,-1 0 0,45 12 0,-45-8 0,0-2 0,45 4 0,215-10-1365,-262 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4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24575,'1533'0'-1365,"-1512"0"-5461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6:51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24575,'1533'0'-1365,"-1512"0"-5461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5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24575,'5162'0'0,"-4537"8"0,47 0 0,-275 0 0,17 1 0,2206-10 0,-2480 9 332,-27 0-2029,-75-8-5129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25:5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24575,'709'627'-889,"42"-55"-836,27 21 563,-662-496 717,145 154 0,-195-176 480,-3 1-1,-4 4 1,56 99 0,-112-174-11,175 329 3305,-170-316-3183,-1 1 0,0 1 0,-2-1 0,7 40 0,-9-22 76,-2 68 0,-8 446-222,5-494 0,-2 0 0,-3 0 0,-2-1 0,-33 107 0,26-118 0,-2 0 0,-28 48 0,-55 80 0,57-101 0,16-24 0,-149 228 0,-7-69 0,120-141 0,33-34 0,-2-2 0,-1-2 0,-1-1 0,-2-1 0,-44 22 0,25-19 0,-1-2 0,-1-3 0,-64 17 0,72-29 0,-1-3 0,-85 6 0,92-11 0,-19 4 0,-78 22 0,86-17 0,0-2 0,-69 5 0,-39-15-7,109-2-1351,34 1-5468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2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24575,'1712'0'0,"-1404"17"0,-12-1 0,-249-15 0,0 1 0,92 17 0,260 50 0,52-31 0,-388-37 0,283 7 0,-27 1 0,-29-2 0,504 0 0,-477-8 0,2986 1 0,-2665 17 0,-52-1 0,1290-15 0,-889-2 0,-833-1 0,349 16 0,221 24-1365,-655-38-5461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5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24575,'166'7'0,"17"7"-233,507 29-1496,391-20 803,7-26-646,-311 0 1055,1675 3 4129,-2414 0-10438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3:0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5509 24575,'371'66'0,"281"-20"-1015,8-40-520,-526-6 1362,2127-5-60,-1640-19-276,-474 8 300,0-5 0,170-49-1,-10-20 195,307-135 0,134-126 131,-588 263-77,-4-7 0,219-174 0,-318 220 284,-2-2 1,-2-3-1,-2-2 1,-3-2-1,-3-3 0,-2-1 1,45-89-1,110-306 63,-132 290-372,119-335 438,-160 418-362,-4-2 0,-3 0 1,-5-1-1,4-95 0,-5-670-90,-14 783 0,-4 1 0,-23-119 0,-61-127 0,43 197 0,-114-206 0,53 152 0,103 164-105,-1 0 0,0 1 0,-1-1 0,0 1 0,0 0 0,0 1 0,0 0 0,-1 0 0,0 0 0,0 1 0,-1 0 0,-10-3 0,5 2-6721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10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24575,'3489'0'-1365,"-3466"0"-5461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3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24575,'2588'0'0,"-2425"-9"0,9 1 0,-105 8-1365,-49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4:12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24575,'1272'0'0,"-1263"0"-227,1 1-1,-1 0 1,1 0-1,-1 0 1,12 5-1,-2 0-6598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5:24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24575,'5'0'0,"8"0"0,10 0 0,3 0 0,0 0 0,1 0 0,0 0 0,-4 0 0,1 0 0,-1 0 0,-2 0 0,-2 0 0,1 0 0,1 0 0,-1 0 0,1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5:26.0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24575,'3'0'0,"11"0"0,12 0 0,16 3 0,2 0 0,0 1 0,6-1 0,-3-1 0,-4 2 0,-3 0 0,-7-1 0,-8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5:2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24575,'2708'0'-1365,"-2676"0"-5461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6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24575,'3'2'0,"-1"0"0,1 0 0,0 0 0,0-1 0,0 1 0,1-1 0,-1 0 0,4 1 0,4 3 0,228 70 0,-239-75 0,52 12 0,98 8 0,-45-8 0,-44-6 0,118-4 0,-93-4 0,1218 2 0,-1296-1 8,0 0 0,-1 0 0,1 0-1,0-1 1,-1 0 0,10-5 0,5 0-1428,-5 2-5406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6:2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24575,'0'1'0,"0"-1"0,0 1 0,0-1 0,0 1 0,1-1 0,-1 1 0,0-1 0,0 0 0,1 1 0,-1-1 0,0 1 0,1-1 0,-1 0 0,0 1 0,1-1 0,-1 0 0,1 1 0,-1-1 0,0 0 0,1 0 0,-1 0 0,1 1 0,-1-1 0,1 0 0,-1 0 0,1 0 0,-1 0 0,1 0 0,17 3 0,-15-3 0,302 6 0,-178-8 0,873 2 0,-889-8 0,-7 0 0,-43 5 0,-1-3 0,95-21 0,-115 21-90,0 2-1,0 1 1,50 3-1,-51 1-912,-20-1-5823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37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 24575,'4676'0'-2396,"-4320"-1"2912,475 5 1364,-467 26-1880,-118-7 0,528 22 0,-542-35 0,256 15 0,321 0 0,982-26 0,-916 2 0,-810-3 168,102-16 0,58-25-1340,-190 35 643,-4 2-6297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37:39.7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24575,'52'3'0,"0"2"0,62 15 0,-81-14 0,135 20 0,229 6 0,174-28 0,-79-3 0,-351 6 0,41 1 0,3527-8 0,-3386 15 0,-80-1 0,692-9 0,-528-6 0,-388 1 0,24 0 0,1-1 0,68-11 0,-18-4-455,-1 5 0,158 2 0,-231 9-6371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47:3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7429 24575,'361'-14'0,"-279"4"0,-1-2 0,114-35 0,403-162 0,-12-41 0,-239 98 0,242-114 0,-420 181 0,220-151 0,-281 156 0,-3-5 0,-4-5 0,-5-4 0,139-173 0,-162 168 0,-4-3 0,-5-2 0,63-139 0,121-351 0,-223 531 0,110-265 0,-57 141 0,-51 118 0,-3-2 0,-3 0 0,-4-1 0,-2-1 0,-4 0 0,3-112 0,-16-252 0,-3 136 0,4 255 0,-2 0 0,-3 1 0,-1 0 0,-2 0 0,-24-66 0,1 25 0,-76-141 0,96 204 0,-10-19 0,-2 0 0,-36-48 0,-42-29 0,-231-208 0,161 169 0,109 102 0,-103-82 0,96 86 0,-2 4 0,-2 3 0,-157-70 0,91 55 0,60 25 0,-89-27 0,-205-66 0,332 112 0,-1 2 0,-67-13 0,-13-3 0,-254-49 0,334 72 0,-18-3 0,24 5 0,1-1 0,0-1 0,0-3 0,-45-17 0,65 20 0,0 2 0,0 0 0,0 1 0,-1 0 0,-33-2 0,-87 6 0,61 2 0,-329-2-1365,389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47:40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5565 24575,'-1'0'0,"1"0"0,-1 1 0,0-1 0,1 1 0,-1 0 0,1-1 0,-1 1 0,0-1 0,1 1 0,-1 0 0,1-1 0,0 1 0,-1 0 0,1 0 0,0-1 0,-1 1 0,1 0 0,0 0 0,0 0 0,0-1 0,-1 1 0,1 0 0,0 0 0,0 0 0,0 0 0,0-1 0,1 1 0,-1 0 0,0 0 0,0 0 0,0-1 0,1 1 0,-1 0 0,0 0 0,1-1 0,-1 1 0,1 0 0,-1 0 0,1-1 0,-1 1 0,1-1 0,-1 1 0,1 0 0,0-1 0,-1 1 0,1-1 0,0 1 0,-1-1 0,2 1 0,3 1 0,0 0 0,-1 0 0,1 0 0,0-1 0,0 0 0,9 1 0,43 2 0,0-3 0,0-3 0,-1-2 0,1-3 0,-1-2 0,88-26 0,316-133 0,-407 146 0,950-431 0,-363 115 0,-573 298 0,-2-3 0,-2-3 0,91-84 0,323-411 0,-245 265 0,-183 220 0,147-180 0,-160 187 0,-1-2 0,-3-2 0,25-56 0,10-50 0,-6-3 0,58-251 0,-70 94 0,-42 253 0,-4-120 0,-5 151 0,-2 1 0,-1-1 0,-2 1 0,-1 0 0,-15-38 0,9 36 0,-2 2 0,-2 0 0,-1 1 0,-1 1 0,-1 0 0,-2 2 0,-2 0 0,0 2 0,-2 1 0,-1 1 0,-1 2 0,-1 0 0,-61-35 0,44 33 0,0 2 0,-2 3 0,0 1 0,-1 3 0,-54-12 0,-23-5 0,-135-57 0,-105-30 0,98 39 0,56 14 0,160 55 0,0 1 0,-60-5 0,64 13 0,9 2 0,0-2 0,0-2 0,1-1 0,-47-16 0,-96-32 0,82 26 0,-35-9 0,-54-18 0,173 51 0,-149-54 0,131 45 0,-94-35 0,107 43 0,-1 0 0,1 2 0,-1 1 0,-29-2 0,-142 6 296,64 0-1957,114-1-5165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45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24575,'139'-1'0,"425"13"0,35-4 0,-370-9 0,-199 2 0,-1 3 0,0 0 0,31 9 0,-4-1 0,37 9 0,-53-11 0,0-1 0,83 6 0,19-7 0,29 1 0,293-10-1365,-445 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47:58.3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11411 7383 24575,'-2422'0'0,"1829"45"0,234-9 0,-256 25 0,451-39 0,7 0 0,-200 3 0,-3612-28 0,3838-2 0,-140-25 0,104 9 0,-61 6 0,76 7 0,-114-4 0,-10-1 0,44-21 0,143 18 0,47 9 0,0-2 0,-63-21 0,89 23 0,1 1 0,0-2 0,0 0 0,1 0 0,0-2 0,1 1 0,0-2 0,0 0 0,-18-21 0,-10-19 0,3-3 0,-36-63 0,-53-123 0,82 146 0,3-3 0,4-1 0,5-1 0,4-2 0,-30-204 0,8 4 0,40 242 0,3 0 0,-1-64 0,9-120 0,2 120 0,-12-645 0,9 90 0,9 587 0,36-162 0,-37 231 0,1 0 0,0 0 0,2 1 0,0 0 0,23-33 0,17-34 0,-44 75 0,-1 0 0,0 0 0,-1-1 0,0 1 0,2-19 0,-3 3 0,2 0 0,2 0 0,0 0 0,23-54 0,6-11 0,30-122 0,-49 157 0,-1 7 0,3 1 0,50-95 0,74-86 0,14 7 0,102-157 0,-178 256 0,6 4 0,195-211 0,-218 271 0,113-83 0,-6 5 0,-144 117 0,2 1 0,1 2 0,0 0 0,36-16 0,134-51 0,-131 60 0,-20 8 0,1 3 0,97-19 0,106 2 0,-152 22 0,617-35 0,6 46 0,-301 3 0,63 18 0,-431-14 0,82 11 0,-57-7 0,1-4 0,117-4 0,-118-4 0,92 1-1365,-110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59:25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24575,'472'-2'0,"494"4"0,-643 16 0,10-1 0,103-17-1365,-400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59:29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5506 24575,'37'17'0,"0"-2"0,60 16 0,-45-15 0,169 46-137,1-10-1,3-10 1,424 24-1,-328-66 532,-149-3-238,2650 2-848,-1429 2 455,-826-30 237,-474 17 0,-2-5 0,0-3 0,0-5 0,94-39 0,-160 54 0,0-1 0,-1-1 0,-1-1 0,0-2 0,0 0 0,-2-1 0,31-29 0,19-29-8,-26 26 399,73-61 0,-37 48-396,114-64-1,103-37-638,-94 52 643,-158 85 1,19-11 0,92-65 0,-139 87 0,0-1 0,-1 0 0,-1-1 0,0-1 0,-2 0 0,0-2 0,0 1 0,-2-2 0,13-26 0,2-20 162,-4-1 1,-2-1-1,-4 0 0,14-106 0,-17 44-162,-8-259 0,-8 347 0,-2 0 0,-2-1 0,-1 2 0,-24-72 0,20 81 0,-2 2 0,-1-1 0,-2 2 0,-1 0 0,-1 0 0,-33-39 0,6 19 0,-3 1 0,-1 2 0,-2 3 0,-102-66 0,-248-115 0,142 85 0,-68-44 0,-173-101 0,161 93 0,-13-8 0,242 130 0,-113-92 0,16-13 0,113 93 0,25 15 0,-121-148 0,189 214 0,-41-52 0,2-1 0,3-2 0,2-2 0,2-1 0,-37-93 0,22 47 0,9 20 0,38 83 0,0-1 0,0 0 0,0 0 0,0 0 0,1-1 0,-1 1 0,1 0 0,0 0 0,-1 0 0,1 0 0,0 0 0,0-1 0,0 1 0,0 0 0,1 0 0,-1 0 0,1 0 0,0-3 0,0 3 0,1 1 0,0-1 0,-1 0 0,1 1 0,0 0 0,-1-1 0,1 1 0,0 0 0,0 0 0,0 0 0,0 0 0,0 0 0,1 0 0,-1 1 0,0-1 0,0 1 0,0 0 0,5-1 0,15-1 0,1 0 0,-1 2 0,1 0 0,37 7 0,90 24 0,-55-9 0,261 40 0,-250-49 0,150-3 0,102-11-1365,-340 1-5461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59:31.9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 24575,'1'0'0,"-1"-1"0,1 0 0,-1 0 0,1 0 0,-1 0 0,1 0 0,-1 0 0,1 1 0,0-1 0,0 0 0,-1 1 0,1-1 0,0 0 0,0 1 0,0-1 0,0 1 0,0-1 0,0 1 0,-1-1 0,1 1 0,0 0 0,0 0 0,0-1 0,0 1 0,0 0 0,0 0 0,1 0 0,0 0 0,32-2 0,208 17 0,722-12-557,-79-3 37,-472 25 595,-10-1 906,502-21-1134,-653-4-1038,-233 1-5635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9:59:34.9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7426 24575,'4'1'0,"1"0"0,0 1 0,0-1 0,-1 1 0,1 0 0,0 0 0,-1 0 0,0 1 0,0-1 0,6 5 0,2 1 0,123 85 0,-83-55 0,1-2 0,63 30 0,-33-29-161,3-4-1,156 38 0,193 15-478,-328-67 600,626 100-1357,-346-59 867,1420 188 121,-1382-201-206,983 86-813,-573-108 1888,11-28 0,704 1 105,-994 2-448,173-27-1097,210-93 519,-498 54 498,250-43 36,-447 56-74,437-156 0,211-154-3,-852 346 4,17-8 0,1529-666-1,-383 71-166,-1029 525 131,344-210 36,-469 272 168,-2-2 0,79-77 0,-107 92-56,-1 0-1,-1-2 1,-1 1 0,-1-2 0,-1 0 0,-1-1-1,-1 0 1,13-40 0,-15 26 228,-1 0 0,-2-1 0,-1 0-1,0-44 1,-10-157-293,2 197 115,2 33-140,-20-330 1185,9 236-789,-29-128 0,-83-182-418,90 328 0,-4 2 0,-82-135 0,61 132 0,-3 2 0,-4 4 0,-3 2 0,-3 3 0,-154-125 0,-90-33 0,19 16 0,-254-170 0,62 117 0,178 102 0,30 18 0,-350-214 0,457 245 0,-76-52 0,146 102 0,52 32 0,-1 3 0,-2 3 0,-86-39 0,-18 17 0,3 1 0,71 23 0,-2 3 0,0 5 0,-96-13 0,-52-14 0,0-1 0,96 31 0,41 7 0,0-4 0,-94-28 0,174 36 0,17 7 0,0 1 0,0 0 0,0 0 0,0 0 0,0-1 0,1 1 0,-1 0 0,0 0 0,0-1 0,0 1 0,0 0 0,1 0 0,-1 0 0,0 0 0,0-1 0,0 1 0,1 0 0,-1 0 0,0 0 0,0 0 0,1 0 0,-1 0 0,0 0 0,0 0 0,1 0 0,-1 0 0,0 0 0,0 0 0,1 0 0,-1 0 0,0 0 0,0 0 0,1 0 0,40-1 0,-35 1 0,3822 1 0,-3607 8 0,-34-1 0,1266-5 0,-778-5 0,-642 2 0,64 1 0,157-20 0,-140-2 0,-59 10 0,-1 2 0,93-4 0,274 1-1365,-385 10-5461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0:50:1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24575,'572'2'0,"610"-4"0,-1072-1 0,207-34 0,-163 15 0,236-3 0,16 23 171,-219 3-1707,-165-1-5290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0:50:18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24575,'4743'0'-1365,"-4706"0"-5461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0:57:4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4736 0 24575,'-3692'0'0,"3628"4"0,0 2 0,-72 16 0,68-9 0,-79 11 0,-211 39 0,337-60 0,1 2 0,0 0 0,1 1 0,-22 10 0,35-14 0,1 1 0,0 0 0,0 1 0,0-1 0,0 1 0,1 0 0,-1 0 0,1 1 0,0-1 0,0 1 0,1 0 0,-1 0 0,1 0 0,0 0 0,1 1 0,-1-1 0,-3 12 0,3 1 0,0 1 0,1-1 0,1 1 0,1 0 0,0-1 0,4 23 0,0 24 0,-4-7 0,0-13 0,5 50 0,-3-80 0,1 0 0,0 0 0,1 0 0,1-1 0,0 1 0,1-1 0,10 17 0,19 28 0,50 63 0,-59-91 0,1 0 0,1-2 0,44 35 0,-61-55 0,51 40 0,76 46 0,-106-78 0,2-2 0,-1-2 0,67 17 0,-26-8 0,10 4 0,2-3 0,0-5 0,1-3 0,102 5 0,201-10 0,-40-2 0,951 9 0,-1150-17 0,306 28 0,-168-4 0,877-9 0,-743-18 0,1967 3 0,-2386 0 0,19 1 0,0-1 0,-1-2 0,1 0 0,40-10 0,-57 11 0,-1-1 0,0 0 0,0 0 0,0-1 0,0 1 0,0-1 0,-1 0 0,1 0 0,-1-1 0,0 1 0,0-1 0,0 0 0,0 0 0,-1 0 0,1-1 0,-1 1 0,0-1 0,-1 0 0,1 0 0,-1 0 0,0 0 0,0 0 0,0 0 0,-1-1 0,1-6 0,1-20 0,-1 0 0,-4-60 0,-1 37 0,1 15 0,-3 1 0,-1 0 0,-1 0 0,-3 1 0,-1 0 0,-1 1 0,-3 0 0,-1 1 0,-1 0 0,-33-48 0,24 46 0,-1 1 0,-2 1 0,-2 2 0,-1 1 0,-1 1 0,-2 2 0,-1 2 0,-70-43 0,44 39 0,-3 1 0,0 4 0,-70-19 0,64 28 0,-128-15 0,79 16 0,-217-26 0,-111-21 0,99 18 0,195 31 0,51-3 0,68 11 0,-1 1 0,-45-2 0,-376 8 0,194 1 0,233-2-114,0-3 0,0 0 0,1-2 0,-39-12-1,44 11-679,6 2-6032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0:57:45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2183 181 24575,'-14'4'0,"0"-1"0,-1-1 0,0 0 0,1-1 0,-26-1 0,0 0 0,-664 5 0,442-6 0,227 2 0,0 2 0,0 1 0,1 2 0,-1 2 0,-38 13 0,-160 72 0,143-55 0,57-24 0,-80 36 0,98-42 0,0 0 0,1 1 0,0 1 0,0 0 0,-13 14 0,23-18 0,-1-1 0,1 1 0,1 0 0,-1 1 0,1-1 0,0 1 0,1-1 0,-3 9 0,-7 17 0,-26 46 0,12-29 0,2 2 0,2 0 0,-27 100 0,33-84 0,5-23 0,-6 51 0,16-86 0,1 0 0,0-1 0,0 1 0,1 0 0,0-1 0,1 1 0,-1 0 0,2-1 0,-1 0 0,1 1 0,0-1 0,1 0 0,0-1 0,0 1 0,1-1 0,0 0 0,0 0 0,1 0 0,0 0 0,0-1 0,0 0 0,9 5 0,3 2 0,2 0 0,-1-2 0,1 0 0,1-1 0,0-1 0,1-1 0,28 6 0,77 13 0,175 16 0,-238-36 0,402 32 0,-278-26 0,-157-10 0,379 19 0,1270-21-616,-816-3 389,2246 2 1070,-3078 1-843,0-2 0,-1-2 0,1 0 0,0-2 0,-1-2 0,32-11 0,-53 15 0,0-2 0,-1 1 0,1-1 0,-1-1 0,-1 1 0,1-1 0,-1-1 0,0 0 0,11-12 0,-13 12 0,-1 0 0,-1 0 0,0 0 0,0-1 0,0 0 0,-1 1 0,0-1 0,0-1 0,-1 1 0,0 0 0,0 0 0,-1-1 0,0-12 0,1-24 0,-2 0 0,-1-1 0,-3 1 0,-2 0 0,-2 0 0,-2 1 0,-1 0 0,-31-74 0,17 66 0,-3 2 0,-1 0 0,-61-75 0,35 58 0,-114-103 0,143 148 0,-1 1 0,0 2 0,-2 1 0,0 1 0,-1 2 0,-1 0 0,0 2 0,-1 2 0,-64-15 0,-467-61 0,276 34 0,35 4 0,-181 19 0,-6 32 0,152 1 0,-2479-3 0,2729 2 0,0 1 0,-64 16 0,37-6 0,-90 17-1365,122-23-5461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0:57:4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1207 1 24575,'1'0'0,"-1"0"0,0 0 0,0 0 0,0 0 0,0 0 0,0 0 0,1 0 0,-1 0 0,0 0 0,0 0 0,0 0 0,0 0 0,0 0 0,1 0 0,-1 0 0,0 0 0,0 0 0,0 0 0,0 1 0,0-1 0,0 0 0,0 0 0,1 0 0,-1 0 0,0 0 0,0 0 0,0 1 0,0-1 0,0 0 0,0 0 0,0 0 0,0 0 0,0 1 0,0-1 0,0 0 0,0 0 0,0 0 0,0 0 0,0 0 0,0 1 0,0-1 0,0 0 0,0 0 0,-4 11 0,-8 8 0,4-12 0,0 0 0,-1-1 0,1 0 0,-1 0 0,-1-1 0,-10 5 0,-66 23 0,67-26 0,-241 73 0,101-32 0,133-39 0,0 1 0,1 2 0,-42 25 0,-65 55 0,59-39 0,-88 60 0,157-110 0,0 0 0,0 1 0,0-1 0,1 1 0,-1 0 0,1 0 0,0 0 0,0 1 0,0-1 0,1 1 0,0 0 0,0-1 0,0 1 0,-2 7 0,0 6 0,1 1 0,-1 31 0,-1 0 0,-7 42 0,-1 160 0,13-251 0,-1 14 0,2 1 0,0 0 0,0-1 0,1 1 0,1-1 0,9 28 0,95 205 0,-81-196 0,3-1 0,59 78 0,-81-121 0,0 0 0,1-1 0,0 0 0,0 0 0,0-1 0,1 0 0,0 0 0,0-1 0,1 0 0,9 3 0,12 3 0,61 13 0,26-3-113,190 12 0,125-23-330,-368-9 380,1624-1-1575,-699-3 1020,2778 4 3606,-3755-1-2988,0 0 0,-1-1 0,1 0 0,0-1 0,0-1 0,12-3 0,-20 4 0,0 0 0,0-1 0,-1 1 0,1-1 0,-1 0 0,1 0 0,-1-1 0,0 1 0,-1-1 0,1 0 0,0 0 0,-1 0 0,0 0 0,0-1 0,0 1 0,-1-1 0,3-6 0,5-15 0,-1 0 0,-1-1 0,-2 1 0,-1-1 0,3-35 0,-2-141 0,-6 174 0,-1-40 0,-18-122 0,11 147 0,-2 1 0,-2 0 0,-32-76 0,17 59 0,-103-204 0,102 218 0,-1 1 0,-3 1 0,-1 1 0,-77-74 0,82 95 0,-1 1 0,-1 2 0,0 0 0,-2 2 0,0 2 0,0 0 0,-2 3 0,1 0 0,-49-9 0,-9 2 0,-1 3 0,-167-6 0,-426 21 0,310 4 0,-3951-3 0,3849 31-382,392-23-601,34-3-5843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50.5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24575,'2184'0'-1365,"-2166"0"-5461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3:52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24575,'37'12'0,"1"-2"0,0-1 0,1-2 0,50 3 0,-57-7 0,489 28 0,1198-33 0,-1667 5 0,87 15 0,-21-1 0,455-4 0,-363-15 0,-180 2-1365,-6 0-5461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3:53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24575,'3400'0'-1365,"-3386"0"-5461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3:5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24575,'0'-1'0,"0"1"0,0-1 0,0 1 0,1 0 0,-1-1 0,0 1 0,1 0 0,-1-1 0,0 1 0,1 0 0,-1 0 0,0-1 0,1 1 0,-1 0 0,0 0 0,1-1 0,-1 1 0,1 0 0,-1 0 0,0 0 0,1 0 0,-1 0 0,1 0 0,-1-1 0,1 1 0,0 0 0,3-1 0,45-12 0,1 2 0,72-7 0,106 4 0,-108 8 0,-41-2 0,96-22 0,-110 16 0,1 3 0,111-4 0,2018 18-1365,-2178-3-5461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3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24575,'2969'0'0,"-2950"1"-403,0 1-1,24 5 1,-41-7 248,14 3-6671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4:14.8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1 24575,'-1'0'0,"1"0"0,0 0 0,0 0 0,0 0 0,0 0 0,-1 0 0,1 0 0,0 0 0,0 0 0,0 0 0,0 0 0,-1 0 0,1 0 0,0 0 0,0 0 0,0 0 0,0 0 0,0 0 0,-1 0 0,1 0 0,0 0 0,0 0 0,0 0 0,0 0 0,0 1 0,0-1 0,-1 0 0,1 0 0,0 0 0,0 0 0,0 0 0,0 0 0,0 1 0,0-1 0,0 0 0,0 0 0,0 0 0,0 0 0,0 0 0,-1 1 0,6 6 0,10 5 0,2-6 0,0-1 0,0-1 0,1 0 0,0-1 0,-1-1 0,1-1 0,20-1 0,-20 0 0,886 4 0,-497-7 0,2456 3 0,-2821 3-1365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4:17.3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24575,'581'0'-1365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4:27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24575,'21'6'0,"-1"-1"0,1-1 0,28 2 0,-9-1 0,626 69 0,44-60 0,-451-16 0,7049 2-1365,-7280 0-5461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4:33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24575,'0'1'0,"0"-1"0,0 1 0,1-1 0,-1 0 0,0 1 0,0-1 0,0 1 0,1-1 0,-1 1 0,0-1 0,0 0 0,1 1 0,-1-1 0,0 0 0,1 1 0,-1-1 0,1 0 0,-1 0 0,0 1 0,1-1 0,-1 0 0,1 0 0,-1 1 0,0-1 0,1 0 0,-1 0 0,1 0 0,0 0 0,16 3 0,-14-3 0,306 6 0,-189-8 0,1894 2 0,-1967 2 0,68 12 0,36 2 0,-7-6 0,204 40 0,-57-4 0,104 10 0,-129-28 0,0-22 0,-213-6 0,367 33 0,-342-24 0,21 6 0,-54-7 0,50 3 0,433-8 0,-281-5 0,9940 2 0,-10044-3 0,271-41 0,-343 34 0,94-1 0,74 13 0,-74 0 0,103-2-1365,-252 0-5461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4:42.5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0 142 24575,'17'3'0,"0"0"0,1-1 0,24-1 0,-10-1 0,1046 8-756,-700-9 605,4268 0 1058,-4403-19-907,-92 3 0,257-2 0,-143 10 0,607-6 0,-843 14 0,0-2 0,0-1 0,54-15 0,-46 10 0,15-1 0,0 2 0,66-2 0,107 8 0,-141 3 0,-35-1 82,208-9-1529,-234 6-5379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4:49.1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24575,'1643'0'0,"-1542"9"0,-36-3 0,-20 0 0,66 15 0,20 3 0,-100-19 0,-1 2 0,41 13 0,13 4 0,-51-19 0,-1-1 0,1-2 0,63-4 0,-32 0 0,2368 0 0,-1260 4 0,-228-2 0,-916 1 0,0 2 0,30 6 0,27 4 0,169 1 0,-78-5 0,-128-3 0,53 11 0,-58-8 0,78 6 0,355-13 0,-240-4 0,4497 2-1365,-4688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1:53.2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24575,'25'1'0,"34"6"0,16 1 0,371-6 0,-230-3 0,-100 10 0,-8 0 0,-91-7 0,0 0 0,-1 1 0,1 1 0,26 10 0,-22-7 0,1-1 0,23 3 0,70 1 0,-69-7 0,72 13 0,-58-6 0,-31-5 0,33 9 0,-46-9-341,0-1 0,0-1-1,19 2 1,-16-4-6485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6:4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24575,'2325'0'-729,"-1942"24"1446,-342-20-705,20 3-12,73 16 0,-95-14-1365,-3-2-5461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6:4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24575,'0'1'0,"0"0"0,1-1 0,-1 1 0,0 0 0,1-1 0,-1 1 0,1 0 0,-1-1 0,1 1 0,0-1 0,-1 1 0,1-1 0,-1 1 0,1-1 0,0 0 0,-1 1 0,1-1 0,0 0 0,0 1 0,4 1 0,11 7 0,0-1 0,1-1 0,0 0 0,32 7 0,78 9 0,-77-16 0,1747 157-3659,291-155 2313,-1287-13 990,-690 4-148,-37 0-1822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06:47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24575,'3977'0'0,"-3913"0"0,-1 3 0,1 3 0,110 24 0,-110-17 0,0-2 0,78 4 0,130-10 0,-167-4 0,60 13 0,-48-1 0,-70-7 0,86 20 0,-87-15 0,88 10 0,100-18-98,-168-4-1169,-50 1-5559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12:1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24575,'11'4'0,"0"1"0,0-2 0,1 0 0,0 0 0,-1-1 0,1 0 0,0-1 0,15-1 0,-2 2 0,702 7 0,-479-11 0,3193 1 167,-1858 2-1699,-1562-1-5294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12:1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24575,'23'3'0,"-2"2"0,242 21 99,12-18-311,-174-7-96,2084 7-3751,-1271-11 3144,139 3 185,-463 0 5050,-553-1-3868,-1-1-1,1-2 0,57-13 0,-67 12-451,0 2 0,0 0 0,1 2 0,29 3 0,-5-1 0,486 0 0,-533-1-124,1 0 0,-1-1 0,0 0 0,1 0 0,-1 0 0,1 0-1,-1-1 1,0 0 0,0 0 0,9-5 0,8-8-6702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12:3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24575,'7406'0'0,"-7023"-17"0,-35 1 0,736 15 215,-529 3-1795,-511-2-5246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17:4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24575,'7547'0'-1365,"-7523"0"-5461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17:4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24575,'4793'0'-1249,"-4690"-4"1758,164-29-1,-130 13-276,-42 8-232,216-35 0,-242 35-455,1 2 0,116 1 0,-152 9-6371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21:17:53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24575,'36'4'0,"-9"1"0,512 46-1114,9-29-623,770-2-1118,6-21-817,-601-2 2902,3932 1 2038,-2759 3-945,-704 43-323,-527 6-25,-193-14 311,426-1 1137,2-36-1633,-392-2 305,1177 2 797,-907 1 3721,-735-2-4106,84-15 0,2-1-38,254 0-469,-112 7 0,-164 5-1365,-24 2-5461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17:33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24575,'29'0'0,"7"0"0,13 0 0,16 0 0,3 0 0,23 0-789,-38 0 1,2 0 788,4 0 0,2 0 0,14 0 0,0 0 0,-4 0 0,0 0-642,5 0 0,0 0 642,1 0 0,-1 0 0,-5 0 0,-1 0 0,6 0 0,-2 0 0,-8 0 0,-1 0-348,5 0 0,-2 0 348,32 0 0,-44 0 0,-1 0 0,32 0 0,-35 0 0,1 0 0,43 0 0,-3 0 0,-9 0-72,-9 0 72,-1 0 1044,-17 0-1044,6 0 1692,-5 0-1692,-1 0 805,6 0-805,-13 0 88,14 0-88,-14 0 0,13 0 0,-6 0 0,1 0 0,5 0 0,-13 0 0,5 0 0,1 0 0,-6 0 0,-1 0 0,-9 0 0,-7 0 0,7 0 0,-6 0 0,0 0 0,-2 0 0,-11 0 0,11 0 0,-10 0 0,4 0 0,-6 0 0,0 0 0,0 0 0,6 0 0,-5 0 0,18 0 0,-10 0 0,10 0 0,-6 0 0,7 0 0,-5 0 0,11 0 0,-4 0 0,6 0 0,0 0 0,0 0 0,-7 0 0,21 0 0,-24 0 0,16 0 0,-26 0 0,-2 0 0,-6 0 0,0 0 0,-5 0 0,-1 0 0,-5 0 0,0 0 0,0 0 0,0 0 0,0 0 0,1 0 0,-2 0 0,-3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3.6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24575,'579'13'0,"-575"-13"0,857 5 0,-497-7 0,703 2-1365,-1049 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17:41.28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24575,'40'0'0,"17"0"0,20 0 0,-21 0 0,5 0-1639,29 0 1,4 0 690,0 0 1,3 0 69,-12 0 1,6 0 0,-3 0 877,-5 0 0,-1 0 0,-3 0 0,-9 0 0,-3 0 0,4 0-205,13 0 0,4 0 1,-5 0 204,13 0 0,1 0 0,-10 0 0,4 0 0,-1 0-830,-4 0 1,-1 0 0,1 0 829,5 0 0,0 0 0,-1 0 0,-4 0 0,0 0 0,-1 0-64,-4 0 1,-1 0 0,-1 0 63,-4 0 0,-1 0 0,-2 0 0,28 0 0,-4 0 515,-21 0 1,-1 0-516,27 0 0,-6 0 1277,-3 0-1277,-12 0 0,0 0 0,18 0 0,-45 0 0,1 0 0,-1 0 0,0 0 2916,40 0-2916,-9 0 0,0 0 0,-9 0 0,-1 6 2631,-9-5-2631,-8 10 2004,6-9-2004,-13 8 1067,6-8-1067,-15 3 170,6 0-170,-6-3 0,7 3 0,1-5 0,-1 5 0,7-3 0,-5 3 0,6 0 0,-8-3 0,0 3 0,0-5 0,-6 0 0,-3 0 0,-11 0 0,-3 0 0,-4 0 0,-6 0 0,-1 0 0,-5 0 0,0 0 0,0 0 0,0 0 0,0 0 0,0 0 0,-1 0 0,1 0 0,0 0 0,0 0 0,0-4 0,0 3 0,0-3 0,0 4 0,5 0 0,1-5 0,1 4 0,2-3 0,-7 4 0,3 0 0,-5-4 0,0 2 0,-4-2 0,-1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17:44.5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61 24575,'33'0'0,"7"0"0,9 0 0,17 0 0,9 0 0,-24 0 0,2 0-841,45 0 841,-40 0 0,-1 0 0,30 0 0,-27 0 0,2 0 0,-11 0 0,0 0 0,13 0 0,1 0 0,-2 0 0,-1 0 0,-7 0 0,-2 0 0,44 0 0,-46 0 0,-2 0 0,29 0 0,16 0 0,-11 0 0,-7 0 207,-3 0-207,-15 0 0,5 0 0,-20 0 0,11 0 0,-19 0 634,-1-4-634,-3 2 0,-9-2 0,10 4 0,-11 0 0,5 0 0,0-5 0,-5 4 0,11-4 0,-5 5 0,6-5 0,7 4 0,2-4 0,6 5 0,0 0 0,0 0 0,0 0 0,0 0 0,0 0 0,-6 0 0,4 0 0,-17 0 0,9 0 0,-16 0 0,4-5 0,-1 4 0,-3-3 0,-1 4 0,7 0 0,-16 0 0,16 0 0,-18-4 0,9 3 0,-8-4 0,3 5 0,-5 0 0,0 0 0,0 0 0,5 0 0,-4 0 0,4 0 0,0 0 0,1 0 0,1 0 0,3 0 0,-9 0 0,9 0 0,-9 0 0,4 0 0,-5 0 0,0 0 0,0 0 0,1 0 0,-1 0 0,0-4 0,0 3 0,-4-3 0,-2 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17:46.90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24575,'37'0'0,"10"0"0,28 0 0,3 0-1126,-18 0 0,3 0 1126,-8 1 0,2-2 0,16 2 0,3-2 0,-5 1 0,0 0-692,11 1 1,0-2 691,-9 2 0,-1-2 0,4 1 0,-2 0 0,-9 0 0,-2 0 0,1 0 0,0 0 0,0 0 0,0 0 0,0 0 0,-1 0 157,3 1 1,-4-2-158,30 1 0,-37 0 0,-1 0 0,26 0 0,15 0 0,-10 0 0,-11 0 0,-9 0 0,-8 0 1029,-1 0-1029,-15 5 1679,-1 2-1679,-7-1 612,0 3-612,-6-7 0,5 7 0,-5-7 0,13 8 0,-5-9 0,11 5 0,-11-2 0,12-2 0,-6 3 0,0-5 0,-1 5 0,-7-4 0,0 4 0,0 0 0,-5-4 0,3 4 0,-9-5 0,4 0 0,3 4 0,-7-3 0,7 4 0,-9-5 0,-5 0 0,-1 0 0,0 0 0,-4 0 0,4 0 0,-5 0 0,5 0 0,-3 0 0,8 0 0,-9 0 0,4 0 0,0 0 0,-4 4 0,4-3 0,0 3 0,-3-4 0,3 0 0,-5 0 0,0 0 0,5 0 0,0 0 0,6 0 0,-6 0 0,0 0 0,0 0 0,-3 0 0,8 0 0,-9 0 0,4 0 0,-5 0 0,0 0 0,0 0 0,0 0 0,0 0 0,-4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17:51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24575,'28'0'0,"1"0"0,19 0 0,-22 0 0,60 0 0,-39 0 0,7 0 0,3 0 0,21 0 0,15 0-249,-40 0 1,-2 0 248,21 0 0,-17 0 0,-1 0 0,16 0 0,-19 0 0,1 0 0,34 0 0,7 0 0,-17 0 0,6 0 0,-15 0 0,-1 0 0,-3 0 0,-5 0 0,-1 0 0,-1 0 497,-15 0-497,6 0 0,-13 0 0,13 0 0,-13 0 0,6 0 0,-7 0 0,0 0 0,7 0 0,-5 0 0,11 0 0,-11 0 0,5 5 0,-1-4 0,-4 4 0,5-5 0,-7 0 0,-6 0 0,-1 0 0,-6 0 0,0 0 0,-4 0 0,3 0 0,-9 0 0,4 0 0,-5 0 0,0 0 0,0 0 0,-30-5 0,18 4 0,-23-4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17:53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24575,'35'0'0,"10"0"0,13 0 0,7 0 0,18 0-1552,14 0 1552,-34 0 0,3 0 0,-2 0 0,2 0 0,9 0 0,0 0-551,-4 0 0,-1 0 551,7 0 0,-1 0 0,-10 0 0,-1 0 0,4 0 0,-1 0-506,-9 0 0,-1 0 506,6 0 0,0 0 0,-5 0 0,0 0 0,-1 0 0,-1 0-138,22 0 138,20 0 0,-29 0 0,23 0 0,-17 0 0,-10 0 1015,-11 0-1015,-7 0 1468,-6 0-1468,-8 0 1153,-3 0-1153,-14 0 168,8 0-168,-15 0 0,4 0 0,-5 0 0,0 0 0,0 0 0,-4 0 0,-1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5:37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24575,'30'0'0,"-8"0"0,16 0 0,-4 0 0,23 0 0,-11 0 0,41 0 0,-39 0 0,33 0 0,-15 0 0,9 0 0,9 0 0,-8 0 0,-3 0 0,-8 0 0,0 0 0,0 0 0,-7 0 0,-3 0 0,-6 0 0,-1 0 0,-7 0 0,5 0 0,-11 0 0,12 0 0,-13 0 0,0 0 0,-2 0 0,-5 0 0,1 0 0,3 0 0,-9 0 0,9 0 0,-9 0 0,4 0 0,0 0 0,-5 0 0,5 0 0,0 0 0,-4 0 0,3 0 0,1 0 0,-4 0 0,4 0 0,-11 0 0,4 0 0,-4 0 0,5 0 0,0 0 0,0 0 0,1 0 0,-1 0 0,0 0 0,0 0 0,0 0 0,6 0 0,-4 0 0,9 0 0,5 0 0,0 0 0,0 0 0,-4 0 0,-5 0 0,6 0 0,-6 0 0,5 0 0,-5 0 0,6 0 0,0 0 0,-5 0 0,3 0 0,-9 0 0,10 0 0,-11 0 0,5 0 0,0 0 0,-5 0 0,5 0 0,-6 0 0,1 0 0,4 0 0,-3 0 0,4 0 0,-6 0 0,0 0 0,0 0 0,6 0 0,-4 0 0,18 0 0,-10 0 0,12 0 0,-9 0 0,-6 0 0,5 0 0,-5 0 0,6 0 0,0 0 0,0 0 0,0 0 0,-5 0 0,3 0 0,-3 0 0,-1 0 0,5 0 0,-11 0 0,5 0 0,0 0 0,-4 0 0,3 0 0,-5 0 0,1 0 0,-1 0 0,-5 0 0,10 0 0,1 0 0,-3 0 0,6 0 0,-14 0 0,6 0 0,-1 0 0,0 0 0,0 0 0,0 0 0,0 0 0,0 0 0,0 0 0,0 0 0,1 0 0,-6 0 0,4 0 0,-4 0 0,0 0 0,-1 0 0,-5 0 0,0 0 0,0 0 0,1 0 0,-1 0 0,0 0 0,0 0 0,0 0 0,-1 0 0,1 0 0,-4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5:39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24575,'12'0'0,"3"0"0,23 0 0,-1 0 0,27 0 0,2 0 0,18 0 0,3 0-676,-26 0 0,1 0 676,-7 0 0,1 0 0,18 0 0,2 0 0,-5 0 0,0 0 0,5 0 0,0 0 0,-5 0 0,0 0 0,-1 0 0,-1 0 0,-6 0 0,1 0 0,6 0 0,-1 0 0,-4 0 0,1 0 0,8 0 0,1 0 0,-9 0 0,-1 0 0,10 0 0,0 0 0,-9 0 0,-2 0-260,-8 0 1,-1 0 259,1 0 0,-1 0 0,32 0 0,-35 0 0,1 0 0,42 0 0,-2 0 0,-9 0 0,-8 0 0,6 0 0,-15 0-52,6 0 52,1 0 0,-7 0 0,15 0 0,-15 0 0,6 0 0,-8 0 0,0 0 0,0 0 0,0-5 1311,-7 3-1311,5-4 554,-13 6-554,6 0 58,-1 0-58,3 0 0,37 0 0,-23 0 0,23 0 0,-30 0 0,8 0 0,-5 0 0,5 0 0,-15 0 0,-3 0 0,-7 0 0,0 0 0,-6 0 0,-2 0 0,-7 0 0,0 0 0,-6 0 0,-1 0 0,-6 0 0,0 0 0,0 0 0,0 0 0,0 0 0,1 0 0,-6 0 0,8 0 0,-7 0 0,3 0 0,-5 0 0,-5 0 0,0 0 0,1 0 0,-1 0 0,0 0 0,0 0 0,0 0 0,0 0 0,-1 0 0,1 0 0,0 0 0,0 0 0,0 0 0,-1 0 0,1 0 0,1 0 0,-1 0 0,0 0 0,0 4 0,0-3 0,0 3 0,0-4 0,0 0 0,0 0 0,0 0 0,1 0 0,-1 0 0,-1 0 0,-3 4 0,-1-3 0,-4 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5:44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24575,'38'0'0,"-3"0"0,29 0 0,11 0 0,3 0-471,-28 0 1,2 0 470,44 0 0,-44 0 0,1 0 0,42 0 0,-44 0 0,1 0 0,43 0 0,-38 0 0,1 0 0,-4 0 0,0 0 0,3 0 0,1 0 0,0 0 0,-1 0 0,-4 0 0,1 0 0,10 0 0,-3 0 0,29 0 0,-34 0 0,-1 0 0,23 0 0,-27 0 0,0 0 0,27 0 20,13 0-20,-24 0 0,15 0 0,-15 0 0,-16 0 0,0 0 0,13 0 0,35 0 0,-39 0 0,22 0 0,-15 0 0,15 0 0,-15 0 0,6 0 0,-8 0 0,-7 0 0,-2 0 0,-8 0 702,0 0-702,-7 5 219,6-4-219,-13 4 0,13-5 0,-6 0 0,1 5 0,4-4 0,3 4 0,-6-5 0,11 0 0,-12 5 0,6-3 0,-7 3 0,6-5 0,-6 0 0,0 0 0,-1 0 0,-7 0 0,0 0 0,0 0 0,0 0 0,9 0 0,-6 0 0,6 0 0,-9 0 0,0 0 0,0 0 0,0 0 0,7 0 0,-5 0 0,11 5 0,-11-3 0,11 3 0,-4-5 0,-1 5 0,5-4 0,-4 4 0,-1 0 0,6-4 0,-6 4 0,0 0 0,-1-4 0,-7 4 0,0-5 0,0 5 0,15-4 0,-11 4 0,5-1 0,-11-2 0,3 2 0,1-4 0,5 5 0,-7-4 0,0 4 0,7-5 0,-5 0 0,11 0 0,-5 0 0,7 0 0,0 0 0,8 6 0,-6-5 0,6 5 0,-8-6 0,0 0 0,-7 0 0,-1 0 0,-7 0 0,0 0 0,-6 0 0,-1 0 0,-6 0 0,-4 0 0,7 0 0,-12 0 0,7 0 0,-4 0 0,-4 0 0,4 0 0,-5 0 0,0 0 0,-3 0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5:4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24575,'3'-4'0,"13"0"0,20 4 0,15 0 0,23 0 0,10 0-690,-32 0 0,2 0 690,3 0 0,3 0 0,8 0 0,2 0-613,1 0 1,0 0 612,4 0 0,3 0-919,10 0 1,1 0 918,-10 0 0,1 0 0,-15 0 0,4 0 0,-2 0 0,25 0 0,0 0 0,5 0 0,1 0-971,-1 0 0,-2 0 971,-5 0 0,-1 0 0,7 0 0,1 0 0,-1 0 0,3 0-537,-26 0 0,2 0 0,-1 0 537,-3 0 0,-1 0 0,0 0 0,0 0 0,0 0 0,-1 0-138,28 0 1,-2 0 137,-11 0 0,0 0 0,4 0 0,0 0 0,-16-1 0,0 2 0,10 2 0,-2 1 218,-14-3 0,-2 0-218,6 3 0,-1 0 0,-4-4 0,-2 0 0,-3 3 0,-2 0 1395,39-1-1395,-47 1 0,0 1 0,38-4 0,7 0 0,-2 6 0,-9-5 0,0 6 0,-32-7 0,0 0 0,36 0 0,-32 3 0,1 0 0,38-1 0,-41 1 0,-3 0 0,29-3 0,19 0 0,-20 7 0,17-5 0,-3 4 0,-17-6 0,-3 0 2663,-16 0-2663,-1 0 1867,-15 0-1867,-7 0 1414,-8 0-1414,-10 0 495,-2 0-495,-5 0 0,-4 4 0,-1-3 0,-4 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8:29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24575,'10'0'0,"4"0"0,33 0 0,3 0 0,22 0 0,21 0 0,-28 0-432,4 0 0,-1 0 432,-12 0 0,25 0 0,1 0 0,-26 0 0,18 0 0,3 0 0,1 0 0,-28 0 0,0 0 0,39 0 48,-21 0-48,15 0 0,-8 0 0,-10 0 0,-9-10 0,-9 7 0,-5-8 647,-3 11-647,-6 0 169,-6 0-169,-1 0 0,-6 0 0,-5 0 0,-1 0 0,-5 0 0,0 0 0,0 0 0,-1 0 0,-3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2:17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24575,'1891'0'0,"-1583"17"0,-9 1 0,1523-17 0,-838-3 0,1229 2 0,-2093-8 0,-19 0 0,108 7 324,66-3-2013,-221 0-5137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8:3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24575,'16'0'0,"19"0"0,12 0 0,46 0 0,-3 0-1614,-25 0 0,6 0 1614,19 0 0,4 0 0,-28 0 0,2 0 0,2 0-735,14 0 0,2 0 0,-2 0 735,-18 0 0,-1 0 0,4 0-826,5 0 1,5 0-1,2 0 1,-4 0 825,7 0 0,-3 0 0,5 0 0,1 0 0,6 0 0,-1 0 0,-6 0 0,-8 0 0,-5 0 0,3 0-697,19 0 1,3 0-1,-5 0 697,5 0 0,1 0 0,-3 0 0,7 0 0,-3 0 0,-17 0 0,-2 0 0,1 0 0,12 0 0,2 0 0,-2 0 0,-12 0 0,-2 0 0,0 0 0,5 0 0,0 0 0,-1 0-84,-8 0 0,-2 0 1,1 0 83,-1 0 0,1 0 0,-3 0 0,27 0 0,-2 0 0,-29 0 0,2 0 0,-3 0 311,18 0 1,0 0-312,10 0 0,-1 0 0,-15 0 0,-2 0 0,5 0 0,-1 0 0,-9 0 0,-2 0 982,-1-1 0,-1 2-982,-4 2 0,0 1 0,0-1 0,-1 2 0,-14 2 0,2 1 0,22 0 0,-3 0 2318,1 6-2318,-10-7 0,0 1 0,7 5 0,16 1 0,-9 0 0,7-1 2400,-22-5-2400,11 4 2045,-21-11-2045,6 5 1337,-15-6-1337,-1 0 389,-7 0-389,-10 0 0,1 0 0,-13 0 0,3 0 0,-5 0 0,-4 0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9:4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24575,'8'-5'0,"22"1"0,14 4 0,16 0 0,8 0-2065,-4 0 1,4 0 2064,-2 0 0,5 0 0,-3 0 0,10 0 0,4 0-1244,10 0 0,11 0 0,-4 0 1244,-19 0 0,-2 0 0,4 0 0,1 0 0,5 0 0,0 0 0,-5 0 0,1 0 0,-6 0 0,7 0 0,4 0 0,7 0 0,0 0 0,-10 0 0,-17 0 0,-6 0 0,9 0 0,12 0 0,13 0 0,5 0 0,-3 0 0,-11 0 0,4 0 0,-9 0 0,3 0 0,-9 0 0,4 0 0,0 0 0,-3 0-315,15 0 0,-2 0 1,-4 0 314,-17 0 0,-3 0 0,3 0 0,19 0 0,3 0 0,-1 0 0,-4 0 0,-2 0 0,0 0 0,-4 0 0,-1 0 0,-1 0-511,-4 0 0,-1 0 0,-1 0 511,27 0 0,-5 0 118,-19 0 0,-2 0-118,5 0 0,-2 0 1152,-20 0 0,-3 0-1152,9 0 0,3 0 0,16 0 0,-2 0 0,-27 0 0,1 0 0,28 0 0,-5 0 0,-11 0 2460,32 0-2460,-37 0 0,23 0 0,-8 0 0,6 0 0,-7 0 0,9 0 0,0 0 0,-1 0 0,-7 0 0,-3 0 0,1 0 2289,-7 0-2289,6 0 0,0 0 0,-5 0 0,-18 0 0,1 0 0,29 0 0,15 0 554,-43 0 0,-2 0-554,22 0 0,-22-3 0,1 0 0,34 2 0,1-6 0,7 7 0,-9 0 0,0-6 0,-8 5 908,-3-6-908,-8 7 424,0 0-424,-7 0 0,5 0 0,-13 0 562,5 0-562,-13 0 47,4 0-47,-11 0 0,-1 0 0,-2 0 0,-16 0 0,9 0 0,-15 0 0,4 0 0,-9-4 0,-1 3 0,-4-2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9:45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24575,'20'0'0,"-4"0"0,15 0 0,3 0 0,1 0 0,12 0 0,2 0 0,-6 0 0,11 0 0,-13 0 0,7 0 0,-6 0 0,-2 0 0,-1 0 0,-4 0 0,5 0 0,0 0 0,-12 0 0,11 0 0,-12 0 0,0 0 0,5 0 0,-5 0 0,1 0 0,3 0 0,-9 0 0,10 0 0,-5 0 0,0 0 0,5 0 0,-11 0 0,5 0 0,0 0 0,-4 0 0,4 0 0,-6 0 0,0 0 0,0 0 0,0 0 0,0 0 0,0 0 0,0-4 0,0 2 0,0-2 0,1 4 0,-1 0 0,0 0 0,0 0 0,0 0 0,-5 0 0,4 0 0,-4 0 0,1 0 0,-2 0 0,0 0 0,-4 0 0,4 0 0,-5 0 0,0 0 0,0 0 0,-4 0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2:49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24575,'19'0'0,"3"0"0,11 0 0,7 0 0,-6 0 0,6 0 0,0 0 0,1 0 0,15 0 0,-13 0 0,11 0 0,-12 0 0,6 0 0,0 0 0,-7 0 0,-1 0 0,-7 0 0,0 0 0,-6 0 0,5 0 0,-11 0 0,5 0 0,-11 0 0,4 0 0,-3 0 0,4 0 0,-5 0 0,4 0 0,-4 0 0,0 0 0,4 0 0,-9 0 0,9 0 0,-3 0 0,-1 0 0,4 0 0,-9 0 0,9 0 0,-9 0 0,9 0 0,-9 0 0,4 0 0,0 0 0,-3 0 0,3 0 0,0 0 0,-4 0 0,4 0 0,-5 0 0,0 0 0,0 0 0,0 0 0,0 0 0,1 0 0,4 0 0,-4 0 0,4 0 0,-5 0 0,0 0 0,5 0 0,-4 0 0,4 0 0,0 0 0,-3 0 0,8 0 0,-9 0 0,4 0 0,0 0 0,-4 0 0,4 0 0,-5 0 0,0 0 0,0 0 0,0 0 0,1 0 0,-1 0 0,0 0 0,0 0 0,-4 0 0,-2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2:52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24575,'8'-5'0,"15"1"0,27 4 0,-5 0 0,43 0 0,-47 0 0,46 0 0,-34 0 0,29 0 0,-15 0 0,7 0 0,-1 0 0,-6 0 0,-1 0 0,-10 0 0,0 0 0,-6 0 0,-2 0 0,-8 0 0,-7 0 0,-5 0 0,-3 0 0,-4 0 0,-6 0 0,-1 0 0,-5 0 0,0 0 0,0 0 0,0 0 0,0 0 0,0 0 0,0 0 0,-1 0 0,0 0 0,-3 0 0,-1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2:56.59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9 24575,'49'-5'0,"-22"2"0,41 3 0,-34 0 0,30 0 0,-8 0 0,-13 0 0,27 0 0,-17 0 0,20 0 0,-16 0 0,6 0 0,-5 0 0,-1 0 0,6 0 0,-13 0 0,-1 0 0,-3 0 0,-11 0 0,-1 0 0,-3 0 0,-9 0 0,4 0 0,-11 0 0,-1 0 0,-5 0 0,0 0 0,0 0 0,0 0 0,-4 0 0,-1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2:58.54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24575,'42'0'0,"-12"0"0,9 0 0,-5 0 0,0 0 0,13 0 0,-6 0 0,7 0 0,0 0 0,0 0 0,-6 0 0,-2 0 0,-7 0 0,6 0 0,-4 0 0,-1 0 0,-8 0 0,-6 0 0,6 0 0,-9 0 0,7 0 0,-13 0 0,7 0 0,-7 0 0,3 0 0,-5 0 0,0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4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24575,'1533'0'-1365,"-1512"0"-5461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7T18:53:49.6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24575,'7'1'0,"0"-1"0,0 1 0,0 1 0,0-1 0,7 4 0,20 3 0,323 60-296,85 16-431,919 134 523,-814-176-957,-501-37-4642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74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67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9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0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1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9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15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1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52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39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2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7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9/27/21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9/27/21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5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7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2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25.xml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customXml" Target="../ink/ink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29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32.xm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customXml" Target="../ink/ink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36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38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45.xml"/><Relationship Id="rId18" Type="http://schemas.openxmlformats.org/officeDocument/2006/relationships/image" Target="../media/image68.png"/><Relationship Id="rId3" Type="http://schemas.openxmlformats.org/officeDocument/2006/relationships/customXml" Target="../ink/ink40.xml"/><Relationship Id="rId21" Type="http://schemas.openxmlformats.org/officeDocument/2006/relationships/customXml" Target="../ink/ink49.xml"/><Relationship Id="rId7" Type="http://schemas.openxmlformats.org/officeDocument/2006/relationships/customXml" Target="../ink/ink42.xml"/><Relationship Id="rId12" Type="http://schemas.openxmlformats.org/officeDocument/2006/relationships/image" Target="../media/image65.png"/><Relationship Id="rId17" Type="http://schemas.openxmlformats.org/officeDocument/2006/relationships/customXml" Target="../ink/ink47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44.xml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10" Type="http://schemas.openxmlformats.org/officeDocument/2006/relationships/image" Target="../media/image64.png"/><Relationship Id="rId19" Type="http://schemas.openxmlformats.org/officeDocument/2006/relationships/customXml" Target="../ink/ink48.xml"/><Relationship Id="rId4" Type="http://schemas.openxmlformats.org/officeDocument/2006/relationships/image" Target="../media/image61.png"/><Relationship Id="rId9" Type="http://schemas.openxmlformats.org/officeDocument/2006/relationships/customXml" Target="../ink/ink43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customXml" Target="../ink/ink51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customXml" Target="../ink/ink54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customXml" Target="../ink/ink57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customXml" Target="../ink/ink64.xml"/><Relationship Id="rId3" Type="http://schemas.openxmlformats.org/officeDocument/2006/relationships/customXml" Target="../ink/ink59.xml"/><Relationship Id="rId7" Type="http://schemas.openxmlformats.org/officeDocument/2006/relationships/customXml" Target="../ink/ink61.xml"/><Relationship Id="rId12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customXml" Target="../ink/ink63.xml"/><Relationship Id="rId5" Type="http://schemas.openxmlformats.org/officeDocument/2006/relationships/customXml" Target="../ink/ink60.xml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customXml" Target="../ink/ink62.xml"/><Relationship Id="rId1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customXml" Target="../ink/ink66.xml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customXml" Target="../ink/ink6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5" Type="http://schemas.openxmlformats.org/officeDocument/2006/relationships/image" Target="../media/image103.png"/><Relationship Id="rId4" Type="http://schemas.openxmlformats.org/officeDocument/2006/relationships/customXml" Target="../ink/ink6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12" Type="http://schemas.openxmlformats.org/officeDocument/2006/relationships/customXml" Target="../ink/ink7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.xml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customXml" Target="../ink/ink74.xml"/><Relationship Id="rId4" Type="http://schemas.openxmlformats.org/officeDocument/2006/relationships/customXml" Target="../ink/ink71.xml"/><Relationship Id="rId9" Type="http://schemas.openxmlformats.org/officeDocument/2006/relationships/image" Target="../media/image108.png"/><Relationship Id="rId14" Type="http://schemas.openxmlformats.org/officeDocument/2006/relationships/customXml" Target="../ink/ink7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Introduction to State Management Part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6520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Even more specifically: reducers are functions that always take in </a:t>
            </a:r>
            <a:r>
              <a:rPr lang="en-US" sz="2000" b="1" dirty="0"/>
              <a:t>two pieces of input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b="1" dirty="0"/>
              <a:t>The first piece of input</a:t>
            </a:r>
            <a:r>
              <a:rPr lang="en-US" sz="2000" dirty="0"/>
              <a:t>: an object that stores all of our state data!</a:t>
            </a:r>
          </a:p>
          <a:p>
            <a:r>
              <a:rPr lang="en-US" sz="2000" dirty="0"/>
              <a:t>So, for the app we just made last time, that object might look like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{red: 0, green: 0, blue: 0}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6142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652000" cy="384962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/>
              <a:t>second piece of input</a:t>
            </a:r>
            <a:r>
              <a:rPr lang="en-US" sz="2000" dirty="0"/>
              <a:t>: is another object.</a:t>
            </a:r>
          </a:p>
          <a:p>
            <a:endParaRPr lang="en-US" sz="2000" dirty="0"/>
          </a:p>
          <a:p>
            <a:r>
              <a:rPr lang="en-US" sz="2000" dirty="0"/>
              <a:t>This object contains properties that describe the change we want to make to our data.</a:t>
            </a:r>
          </a:p>
          <a:p>
            <a:r>
              <a:rPr lang="en-US" sz="2000" dirty="0"/>
              <a:t>So, for this app, an example of that might look like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colorToChange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‘red’,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amountToChangeBy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20}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470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6520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 if these are our two arguments…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{red: 0, green: 0, blue: 0}</a:t>
            </a:r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colorToChange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‘red’,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amountToChangeBy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20}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Do they remind us of anything?</a:t>
            </a:r>
          </a:p>
        </p:txBody>
      </p:sp>
    </p:spTree>
    <p:extLst>
      <p:ext uri="{BB962C8B-B14F-4D97-AF65-F5344CB8AC3E}">
        <p14:creationId xmlns:p14="http://schemas.microsoft.com/office/powerpoint/2010/main" val="106662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4388371"/>
            <a:ext cx="105283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 mean, they’re not *exactly* the same… but</a:t>
            </a:r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colorToChange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‘red’,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amountToChangeBy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20}</a:t>
            </a:r>
            <a:endParaRPr lang="en-US" sz="2000" dirty="0"/>
          </a:p>
          <a:p>
            <a:r>
              <a:rPr lang="en-US" sz="2000" dirty="0"/>
              <a:t>Is basically the same as the input to our </a:t>
            </a:r>
            <a:r>
              <a:rPr lang="en-US" sz="2000" dirty="0" err="1"/>
              <a:t>setColor</a:t>
            </a:r>
            <a:r>
              <a:rPr lang="en-US" sz="2000" dirty="0"/>
              <a:t> function!</a:t>
            </a:r>
          </a:p>
          <a:p>
            <a:r>
              <a:rPr lang="en-US" sz="2000" dirty="0"/>
              <a:t>It specifies what color we wish to change, and how much we wish to change it by!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E986B-68B8-804F-9B21-89D2DBABD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71120"/>
            <a:ext cx="114681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14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35670"/>
            <a:ext cx="10528300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 you can already probably imagine, that these guys: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{red: 0, green: 0, blue: 0}</a:t>
            </a:r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colorToChange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‘red’,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amountToChangeBy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20}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Are going to somehow work with each other, to change the value of the red variable to go from 0 to 20.</a:t>
            </a:r>
          </a:p>
          <a:p>
            <a:r>
              <a:rPr lang="en-US" sz="2000" dirty="0"/>
              <a:t>We use argument 2 to determine how to change the state variables of argument 1.</a:t>
            </a:r>
          </a:p>
          <a:p>
            <a:r>
              <a:rPr lang="en-US" sz="2000" dirty="0"/>
              <a:t>But a couple of special caveats to this!</a:t>
            </a:r>
          </a:p>
        </p:txBody>
      </p:sp>
    </p:spTree>
    <p:extLst>
      <p:ext uri="{BB962C8B-B14F-4D97-AF65-F5344CB8AC3E}">
        <p14:creationId xmlns:p14="http://schemas.microsoft.com/office/powerpoint/2010/main" val="367125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35670"/>
            <a:ext cx="10528300" cy="4565129"/>
          </a:xfrm>
        </p:spPr>
        <p:txBody>
          <a:bodyPr>
            <a:normAutofit/>
          </a:bodyPr>
          <a:lstStyle/>
          <a:p>
            <a:r>
              <a:rPr lang="en-US" sz="2000" dirty="0"/>
              <a:t>Caveat 1: You *still* can’t change these state values directly.</a:t>
            </a:r>
          </a:p>
          <a:p>
            <a:r>
              <a:rPr lang="en-US" sz="2000" dirty="0"/>
              <a:t>So if the object containing the state values was called, maybe, state values: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stateValues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{red: 0, green: 0, blue: 0}</a:t>
            </a:r>
          </a:p>
          <a:p>
            <a:endParaRPr lang="en-US" sz="2000" dirty="0"/>
          </a:p>
          <a:p>
            <a:r>
              <a:rPr lang="en-US" sz="2000" dirty="0"/>
              <a:t>We couldn’t do something like this:</a:t>
            </a:r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stateValues.red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10;</a:t>
            </a:r>
          </a:p>
        </p:txBody>
      </p:sp>
    </p:spTree>
    <p:extLst>
      <p:ext uri="{BB962C8B-B14F-4D97-AF65-F5344CB8AC3E}">
        <p14:creationId xmlns:p14="http://schemas.microsoft.com/office/powerpoint/2010/main" val="372543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35670"/>
            <a:ext cx="10528300" cy="4565129"/>
          </a:xfrm>
        </p:spPr>
        <p:txBody>
          <a:bodyPr>
            <a:normAutofit/>
          </a:bodyPr>
          <a:lstStyle/>
          <a:p>
            <a:r>
              <a:rPr lang="en-US" sz="2000" dirty="0"/>
              <a:t>Caveat 2: Our reducer always returns a value. Namely: An object, which serves as the state!</a:t>
            </a:r>
          </a:p>
          <a:p>
            <a:endParaRPr lang="en-US" sz="2000" dirty="0"/>
          </a:p>
          <a:p>
            <a:r>
              <a:rPr lang="en-US" sz="2000" dirty="0"/>
              <a:t>That’s slightly different from our </a:t>
            </a:r>
            <a:r>
              <a:rPr lang="en-US" sz="2000" dirty="0" err="1"/>
              <a:t>setColor</a:t>
            </a:r>
            <a:r>
              <a:rPr lang="en-US" sz="2000" dirty="0"/>
              <a:t> function we have right now – it doesn’t really return anything.</a:t>
            </a:r>
          </a:p>
          <a:p>
            <a:endParaRPr lang="en-US" sz="2000" dirty="0"/>
          </a:p>
          <a:p>
            <a:r>
              <a:rPr lang="en-US" sz="2000" dirty="0"/>
              <a:t>Don’t worry too much about caveat 2 at this exact moment. The big takeaway for now: our reducer always needs to return something.</a:t>
            </a:r>
          </a:p>
          <a:p>
            <a:endParaRPr lang="en-US" sz="2000" dirty="0"/>
          </a:p>
          <a:p>
            <a:r>
              <a:rPr lang="en-US" sz="2000" dirty="0"/>
              <a:t>OK – we’ve got a good sense as to what Reducers are now. How do we make one?</a:t>
            </a:r>
          </a:p>
        </p:txBody>
      </p:sp>
    </p:spTree>
    <p:extLst>
      <p:ext uri="{BB962C8B-B14F-4D97-AF65-F5344CB8AC3E}">
        <p14:creationId xmlns:p14="http://schemas.microsoft.com/office/powerpoint/2010/main" val="155316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Introduction to Reducers</a:t>
            </a:r>
          </a:p>
          <a:p>
            <a:r>
              <a:rPr lang="en-US" sz="2000" dirty="0"/>
              <a:t>Creating a Reducer</a:t>
            </a:r>
          </a:p>
          <a:p>
            <a:r>
              <a:rPr lang="en-US" sz="2000" dirty="0"/>
              <a:t>A Reducer Coding Convention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9670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35670"/>
            <a:ext cx="5008442" cy="456512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So, now that we know a little bit about what a reducer is and when to use it…</a:t>
            </a:r>
          </a:p>
          <a:p>
            <a:endParaRPr lang="en-US" sz="2000" dirty="0"/>
          </a:p>
          <a:p>
            <a:r>
              <a:rPr lang="en-US" sz="2000" dirty="0"/>
              <a:t>Let’s use one! Let’s refactor our </a:t>
            </a:r>
            <a:r>
              <a:rPr lang="en-US" sz="2000" dirty="0" err="1"/>
              <a:t>SquareScreen</a:t>
            </a:r>
            <a:r>
              <a:rPr lang="en-US" sz="2000" dirty="0"/>
              <a:t> to use a reducer.</a:t>
            </a:r>
          </a:p>
          <a:p>
            <a:endParaRPr lang="en-US" sz="2000" dirty="0"/>
          </a:p>
          <a:p>
            <a:r>
              <a:rPr lang="en-US" sz="2000" dirty="0"/>
              <a:t>We’ll replace all of these calls to </a:t>
            </a:r>
            <a:r>
              <a:rPr lang="en-US" sz="2000" dirty="0" err="1"/>
              <a:t>useState</a:t>
            </a:r>
            <a:r>
              <a:rPr lang="en-US" sz="2000" dirty="0"/>
              <a:t>().</a:t>
            </a:r>
          </a:p>
          <a:p>
            <a:pPr lvl="1"/>
            <a:r>
              <a:rPr lang="en-US" sz="1800" dirty="0"/>
              <a:t>It’s basically an “either or” situation.</a:t>
            </a:r>
          </a:p>
          <a:p>
            <a:pPr lvl="2"/>
            <a:r>
              <a:rPr lang="en-US" sz="1700" dirty="0"/>
              <a:t>You either use </a:t>
            </a:r>
            <a:r>
              <a:rPr lang="en-US" sz="1700" dirty="0" err="1"/>
              <a:t>useState</a:t>
            </a:r>
            <a:r>
              <a:rPr lang="en-US" sz="1700" dirty="0"/>
              <a:t>, or a reducer.</a:t>
            </a:r>
          </a:p>
          <a:p>
            <a:pPr lvl="2"/>
            <a:r>
              <a:rPr lang="en-US" sz="1700" dirty="0"/>
              <a:t>So now we’re converting from one to the other.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D34A3-DBDB-49F1-B64E-60084A87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9006"/>
            <a:ext cx="5162815" cy="1492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7920596" y="3429000"/>
            <a:ext cx="19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SquareScreen.js</a:t>
            </a:r>
          </a:p>
        </p:txBody>
      </p:sp>
    </p:spTree>
    <p:extLst>
      <p:ext uri="{BB962C8B-B14F-4D97-AF65-F5344CB8AC3E}">
        <p14:creationId xmlns:p14="http://schemas.microsoft.com/office/powerpoint/2010/main" val="117228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35670"/>
            <a:ext cx="5008442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 that means that we’re going to basically delete everything we’ve done pertaining to state, because now we’re doing it in a different way!</a:t>
            </a:r>
          </a:p>
          <a:p>
            <a:endParaRPr lang="en-US" sz="2000" dirty="0"/>
          </a:p>
          <a:p>
            <a:r>
              <a:rPr lang="en-US" sz="2000" dirty="0"/>
              <a:t>Feel free to save a different copy of your file for posterity if you are squeamish about deleting code!</a:t>
            </a:r>
            <a:endParaRPr lang="en-US" sz="17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D34A3-DBDB-49F1-B64E-60084A87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9006"/>
            <a:ext cx="5162815" cy="1492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7920596" y="3429000"/>
            <a:ext cx="19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SquareScreen.js</a:t>
            </a:r>
          </a:p>
        </p:txBody>
      </p:sp>
    </p:spTree>
    <p:extLst>
      <p:ext uri="{BB962C8B-B14F-4D97-AF65-F5344CB8AC3E}">
        <p14:creationId xmlns:p14="http://schemas.microsoft.com/office/powerpoint/2010/main" val="388658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Introduction to Reducers</a:t>
            </a:r>
          </a:p>
          <a:p>
            <a:r>
              <a:rPr lang="en-US" sz="2000" dirty="0"/>
              <a:t>Creating a Reducer</a:t>
            </a:r>
          </a:p>
          <a:p>
            <a:r>
              <a:rPr lang="en-US" sz="2000" dirty="0"/>
              <a:t>A Reducer Coding Convention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307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35670"/>
            <a:ext cx="5008442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 we’re not going to use the </a:t>
            </a:r>
            <a:r>
              <a:rPr lang="en-US" sz="2000" dirty="0" err="1"/>
              <a:t>useState</a:t>
            </a:r>
            <a:r>
              <a:rPr lang="en-US" sz="2000" dirty="0"/>
              <a:t> hook!</a:t>
            </a:r>
            <a:endParaRPr lang="en-US" sz="17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7920596" y="3429000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91BAC-F923-4DBC-A63C-E06645A2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096" y="2298642"/>
            <a:ext cx="5740695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6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70" y="4910489"/>
            <a:ext cx="10028182" cy="4565129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setColor</a:t>
            </a:r>
            <a:r>
              <a:rPr lang="en-US" sz="2000" dirty="0"/>
              <a:t> function as we know and love it is no longer needed either!</a:t>
            </a:r>
            <a:endParaRPr lang="en-US" sz="17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887311" y="4254719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F76D2-0261-433F-BE8F-1523708C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0"/>
            <a:ext cx="10655848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7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70" y="4910489"/>
            <a:ext cx="10028182" cy="4565129"/>
          </a:xfrm>
        </p:spPr>
        <p:txBody>
          <a:bodyPr>
            <a:normAutofit/>
          </a:bodyPr>
          <a:lstStyle/>
          <a:p>
            <a:r>
              <a:rPr lang="en-US" sz="2000" dirty="0"/>
              <a:t>And if we aren’t using </a:t>
            </a:r>
            <a:r>
              <a:rPr lang="en-US" sz="2000" dirty="0" err="1"/>
              <a:t>setColor</a:t>
            </a:r>
            <a:r>
              <a:rPr lang="en-US" sz="2000" dirty="0"/>
              <a:t> any more, it makes sense to not be passing </a:t>
            </a:r>
            <a:r>
              <a:rPr lang="en-US" sz="2000" dirty="0" err="1"/>
              <a:t>setColor</a:t>
            </a:r>
            <a:r>
              <a:rPr lang="en-US" sz="2000" dirty="0"/>
              <a:t> down as a prop either!</a:t>
            </a:r>
            <a:endParaRPr lang="en-US" sz="17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887311" y="4254719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9EF98-02AC-42B2-A74C-C45295E0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2"/>
            <a:ext cx="12192000" cy="418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83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70" y="1776305"/>
            <a:ext cx="5241771" cy="4565129"/>
          </a:xfrm>
        </p:spPr>
        <p:txBody>
          <a:bodyPr>
            <a:normAutofit/>
          </a:bodyPr>
          <a:lstStyle/>
          <a:p>
            <a:r>
              <a:rPr lang="en-US" sz="2000" dirty="0"/>
              <a:t>OK, great! a blank slate!</a:t>
            </a:r>
          </a:p>
          <a:p>
            <a:endParaRPr lang="en-US" sz="2000" dirty="0"/>
          </a:p>
          <a:p>
            <a:r>
              <a:rPr lang="en-US" sz="2000" dirty="0"/>
              <a:t>Now, instead of using </a:t>
            </a:r>
            <a:r>
              <a:rPr lang="en-US" sz="2000" dirty="0" err="1"/>
              <a:t>useState</a:t>
            </a:r>
            <a:r>
              <a:rPr lang="en-US" sz="2000" dirty="0"/>
              <a:t>, we are going to use that alternative hook, </a:t>
            </a:r>
            <a:r>
              <a:rPr lang="en-US" sz="2000" dirty="0" err="1"/>
              <a:t>useReducer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So we better import it!</a:t>
            </a:r>
          </a:p>
          <a:p>
            <a:endParaRPr lang="en-US" sz="2000" dirty="0"/>
          </a:p>
          <a:p>
            <a:r>
              <a:rPr lang="en-US" sz="2000" dirty="0"/>
              <a:t>This is a function that we can call inside of our functional component!</a:t>
            </a:r>
            <a:endParaRPr lang="en-US" sz="17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7598980" y="1605054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207FD-C569-4716-A439-F1974D17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88" y="717506"/>
            <a:ext cx="6921856" cy="8572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73FA2B9-EC84-42DA-8FCC-4B79B8726DF0}"/>
                  </a:ext>
                </a:extLst>
              </p14:cNvPr>
              <p14:cNvContentPartPr/>
              <p14:nvPr/>
            </p14:nvContentPartPr>
            <p14:xfrm>
              <a:off x="7150717" y="509363"/>
              <a:ext cx="1581120" cy="525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73FA2B9-EC84-42DA-8FCC-4B79B8726D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2077" y="500723"/>
                <a:ext cx="1598760" cy="54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09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70" y="1776305"/>
            <a:ext cx="5241771" cy="456512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And then we can start using our reducer with a line like the above!</a:t>
            </a:r>
          </a:p>
          <a:p>
            <a:endParaRPr lang="en-US" sz="2000" dirty="0"/>
          </a:p>
          <a:p>
            <a:r>
              <a:rPr lang="en-US" sz="2000" dirty="0"/>
              <a:t>There’s a lot there, and we’re break it all down eventually, but for now… some things to note…</a:t>
            </a:r>
          </a:p>
          <a:p>
            <a:pPr lvl="1"/>
            <a:r>
              <a:rPr lang="en-US" sz="1500" dirty="0" err="1"/>
              <a:t>useReducer</a:t>
            </a:r>
            <a:r>
              <a:rPr lang="en-US" sz="1500" dirty="0"/>
              <a:t> is the name of the hook – that’s us invoking the thing we just imported.</a:t>
            </a:r>
          </a:p>
          <a:p>
            <a:pPr lvl="2"/>
            <a:r>
              <a:rPr lang="en-US" sz="1400" dirty="0"/>
              <a:t>It takes in two arguments.</a:t>
            </a:r>
          </a:p>
          <a:p>
            <a:pPr lvl="1"/>
            <a:r>
              <a:rPr lang="en-US" sz="1500" dirty="0"/>
              <a:t> reducer here is our reducer function – this is something we need to write but we haven’t yet.</a:t>
            </a:r>
          </a:p>
          <a:p>
            <a:pPr lvl="1"/>
            <a:r>
              <a:rPr lang="en-US" sz="1500" dirty="0"/>
              <a:t>And this object is that “default state data” object, like we were talking about before!</a:t>
            </a:r>
          </a:p>
          <a:p>
            <a:pPr lvl="2"/>
            <a:r>
              <a:rPr lang="en-US" sz="1400" dirty="0"/>
              <a:t>Here, we initialize all three colors to 0.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7037728" y="733243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4A7F0-8594-4A11-BFE6-DF3FF1EA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11" y="487011"/>
            <a:ext cx="9207973" cy="311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646135-0EBB-48F3-BC5A-C84822E2F517}"/>
                  </a:ext>
                </a:extLst>
              </p14:cNvPr>
              <p14:cNvContentPartPr/>
              <p14:nvPr/>
            </p14:nvContentPartPr>
            <p14:xfrm>
              <a:off x="1103437" y="4344443"/>
              <a:ext cx="1083240" cy="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646135-0EBB-48F3-BC5A-C84822E2F5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797" y="4335803"/>
                <a:ext cx="1100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D95950-F8FA-43EC-BBEC-781FCAB83292}"/>
                  </a:ext>
                </a:extLst>
              </p14:cNvPr>
              <p14:cNvContentPartPr/>
              <p14:nvPr/>
            </p14:nvContentPartPr>
            <p14:xfrm>
              <a:off x="6507757" y="737243"/>
              <a:ext cx="1017720" cy="45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D95950-F8FA-43EC-BBEC-781FCAB83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8757" y="728243"/>
                <a:ext cx="10353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9DE9D72-45AF-4D1D-8711-CDCF74CD12CA}"/>
                  </a:ext>
                </a:extLst>
              </p14:cNvPr>
              <p14:cNvContentPartPr/>
              <p14:nvPr/>
            </p14:nvContentPartPr>
            <p14:xfrm>
              <a:off x="1172917" y="5050763"/>
              <a:ext cx="7930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9DE9D72-45AF-4D1D-8711-CDCF74CD12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4917" y="5033123"/>
                <a:ext cx="828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D3D387-784B-4A72-85A6-6F76499DC52F}"/>
                  </a:ext>
                </a:extLst>
              </p14:cNvPr>
              <p14:cNvContentPartPr/>
              <p14:nvPr/>
            </p14:nvContentPartPr>
            <p14:xfrm>
              <a:off x="7724917" y="731123"/>
              <a:ext cx="639360" cy="57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D3D387-784B-4A72-85A6-6F76499DC5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07277" y="713483"/>
                <a:ext cx="6750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D813C9B-D046-42AF-8B9E-2BE0649D5A5E}"/>
                  </a:ext>
                </a:extLst>
              </p14:cNvPr>
              <p14:cNvContentPartPr/>
              <p14:nvPr/>
            </p14:nvContentPartPr>
            <p14:xfrm>
              <a:off x="1494397" y="5517683"/>
              <a:ext cx="1041840" cy="7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D813C9B-D046-42AF-8B9E-2BE0649D5A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85397" y="5509043"/>
                <a:ext cx="1059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9B01B6-B1BD-49E8-86B3-BCF4B502913C}"/>
                  </a:ext>
                </a:extLst>
              </p14:cNvPr>
              <p14:cNvContentPartPr/>
              <p14:nvPr/>
            </p14:nvContentPartPr>
            <p14:xfrm>
              <a:off x="8614117" y="750203"/>
              <a:ext cx="2980080" cy="1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9B01B6-B1BD-49E8-86B3-BCF4B50291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05477" y="741563"/>
                <a:ext cx="299772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58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70" y="1776305"/>
            <a:ext cx="1095519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And we can see that we’re using array dereferencing again, but with different variable names.</a:t>
            </a:r>
          </a:p>
          <a:p>
            <a:pPr lvl="1"/>
            <a:r>
              <a:rPr lang="en-US" sz="1800" dirty="0"/>
              <a:t>Here, the variable names are state and dispatch.</a:t>
            </a:r>
          </a:p>
          <a:p>
            <a:endParaRPr lang="en-US" sz="2000" dirty="0"/>
          </a:p>
          <a:p>
            <a:r>
              <a:rPr lang="en-US" sz="2000" dirty="0"/>
              <a:t> state is an object, and it is going to be how we access our state values.</a:t>
            </a:r>
          </a:p>
          <a:p>
            <a:pPr lvl="1"/>
            <a:r>
              <a:rPr lang="en-US" sz="1800" dirty="0"/>
              <a:t>It is *very* similar to the ‘red’, ‘green’, and ‘blue’ variables that were being returned by </a:t>
            </a:r>
            <a:r>
              <a:rPr lang="en-US" sz="1800" dirty="0" err="1"/>
              <a:t>useState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Except now it is an object, that will have all of our values! A red, green, and blue property all rolled into one object.</a:t>
            </a:r>
          </a:p>
          <a:p>
            <a:endParaRPr lang="en-US" sz="2000" dirty="0"/>
          </a:p>
          <a:p>
            <a:r>
              <a:rPr lang="en-US" sz="2000" dirty="0"/>
              <a:t>We’ll come back to dispatch in just a second!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7037728" y="733243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4A7F0-8594-4A11-BFE6-DF3FF1EA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11" y="487011"/>
            <a:ext cx="9207973" cy="311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90F65B-197B-4F0D-8302-CADABE7FEB67}"/>
                  </a:ext>
                </a:extLst>
              </p14:cNvPr>
              <p14:cNvContentPartPr/>
              <p14:nvPr/>
            </p14:nvContentPartPr>
            <p14:xfrm>
              <a:off x="4250197" y="2932163"/>
              <a:ext cx="55980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90F65B-197B-4F0D-8302-CADABE7FEB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1197" y="2923163"/>
                <a:ext cx="577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FF6DB4-EB70-4278-A880-A491B60826BD}"/>
                  </a:ext>
                </a:extLst>
              </p14:cNvPr>
              <p14:cNvContentPartPr/>
              <p14:nvPr/>
            </p14:nvContentPartPr>
            <p14:xfrm>
              <a:off x="5353597" y="2887883"/>
              <a:ext cx="1021680" cy="15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FF6DB4-EB70-4278-A880-A491B60826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5591" y="2869883"/>
                <a:ext cx="1057333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77898E9-4773-4ED9-BD1F-5280D7006516}"/>
                  </a:ext>
                </a:extLst>
              </p14:cNvPr>
              <p14:cNvContentPartPr/>
              <p14:nvPr/>
            </p14:nvContentPartPr>
            <p14:xfrm>
              <a:off x="5252797" y="769283"/>
              <a:ext cx="817560" cy="4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77898E9-4773-4ED9-BD1F-5280D70065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4797" y="751283"/>
                <a:ext cx="8532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6B5BC7-1F69-45B5-92C3-CB73D77F0E72}"/>
                  </a:ext>
                </a:extLst>
              </p14:cNvPr>
              <p14:cNvContentPartPr/>
              <p14:nvPr/>
            </p14:nvContentPartPr>
            <p14:xfrm>
              <a:off x="4477357" y="731123"/>
              <a:ext cx="536040" cy="25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6B5BC7-1F69-45B5-92C3-CB73D77F0E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8351" y="722123"/>
                <a:ext cx="553692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691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70" y="1776305"/>
            <a:ext cx="1095519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First, let’s chat a bit about this reducer function I mentioned.</a:t>
            </a:r>
          </a:p>
          <a:p>
            <a:endParaRPr lang="en-US" sz="2000" dirty="0"/>
          </a:p>
          <a:p>
            <a:r>
              <a:rPr lang="en-US" sz="2000" dirty="0"/>
              <a:t>This is a function that we need to define. </a:t>
            </a:r>
          </a:p>
          <a:p>
            <a:endParaRPr lang="en-US" sz="2000" dirty="0"/>
          </a:p>
          <a:p>
            <a:r>
              <a:rPr lang="en-US" sz="2000" dirty="0"/>
              <a:t>Namely, it’s the thing that we were talking about before! The thing that takes in two arguments!</a:t>
            </a:r>
          </a:p>
          <a:p>
            <a:pPr lvl="1"/>
            <a:r>
              <a:rPr lang="en-US" sz="1800" dirty="0"/>
              <a:t>The first argument is “an object that holds the current state”</a:t>
            </a:r>
          </a:p>
          <a:p>
            <a:pPr lvl="1"/>
            <a:r>
              <a:rPr lang="en-US" sz="1800" dirty="0"/>
              <a:t>The second argument is “an object that describes how to update the state”</a:t>
            </a:r>
          </a:p>
          <a:p>
            <a:pPr lvl="1"/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7037728" y="733243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4A7F0-8594-4A11-BFE6-DF3FF1EA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11" y="487011"/>
            <a:ext cx="9207973" cy="311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90F65B-197B-4F0D-8302-CADABE7FEB67}"/>
                  </a:ext>
                </a:extLst>
              </p14:cNvPr>
              <p14:cNvContentPartPr/>
              <p14:nvPr/>
            </p14:nvContentPartPr>
            <p14:xfrm>
              <a:off x="7731430" y="762946"/>
              <a:ext cx="55980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90F65B-197B-4F0D-8302-CADABE7FEB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2790" y="753946"/>
                <a:ext cx="577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9EBB8E3-3F03-43D9-803F-C5892109C2AC}"/>
                  </a:ext>
                </a:extLst>
              </p14:cNvPr>
              <p14:cNvContentPartPr/>
              <p14:nvPr/>
            </p14:nvContentPartPr>
            <p14:xfrm>
              <a:off x="4550321" y="2176510"/>
              <a:ext cx="5598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9EBB8E3-3F03-43D9-803F-C5892109C2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1681" y="2167510"/>
                <a:ext cx="577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31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30" y="265844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 to get thing started, it might be something like this, right?</a:t>
            </a:r>
          </a:p>
          <a:p>
            <a:endParaRPr lang="en-US" sz="2000" dirty="0"/>
          </a:p>
          <a:p>
            <a:r>
              <a:rPr lang="en-US" sz="2000" dirty="0"/>
              <a:t>We are defining our reducer function to be stored in a variable called “reducer”</a:t>
            </a:r>
          </a:p>
          <a:p>
            <a:pPr lvl="1"/>
            <a:r>
              <a:rPr lang="en-US" sz="1600" dirty="0"/>
              <a:t>That function currently has an empty body</a:t>
            </a:r>
          </a:p>
          <a:p>
            <a:pPr lvl="1"/>
            <a:r>
              <a:rPr lang="en-US" sz="1600" dirty="0"/>
              <a:t>And has those two parameters we just talked about!</a:t>
            </a:r>
          </a:p>
          <a:p>
            <a:endParaRPr lang="en-US" sz="1800" dirty="0"/>
          </a:p>
          <a:p>
            <a:r>
              <a:rPr lang="en-US" sz="1800" dirty="0"/>
              <a:t>But those parameters are a little wordy right now…</a:t>
            </a:r>
          </a:p>
          <a:p>
            <a:pPr lvl="1"/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923791" y="2221564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B1858E-EA87-407F-8F1F-03CFB8DC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06" y="-1652"/>
            <a:ext cx="9379432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79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30" y="265844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These are the convention names for those parameters</a:t>
            </a:r>
          </a:p>
          <a:p>
            <a:pPr lvl="1"/>
            <a:r>
              <a:rPr lang="en-US" sz="1600" dirty="0"/>
              <a:t>state</a:t>
            </a:r>
          </a:p>
          <a:p>
            <a:pPr lvl="1"/>
            <a:r>
              <a:rPr lang="en-US" sz="1600" dirty="0"/>
              <a:t>action</a:t>
            </a:r>
          </a:p>
          <a:p>
            <a:endParaRPr lang="en-US" sz="1800" dirty="0"/>
          </a:p>
          <a:p>
            <a:r>
              <a:rPr lang="en-US" sz="1800" dirty="0"/>
              <a:t>Action basically means “what change do we want to make”?</a:t>
            </a:r>
          </a:p>
          <a:p>
            <a:pPr lvl="1"/>
            <a:r>
              <a:rPr lang="en-US" sz="1600" dirty="0"/>
              <a:t>Are we increasing red?</a:t>
            </a:r>
          </a:p>
          <a:p>
            <a:pPr lvl="1"/>
            <a:r>
              <a:rPr lang="en-US" sz="1600" dirty="0"/>
              <a:t>Decreasing green?</a:t>
            </a:r>
          </a:p>
          <a:p>
            <a:pPr lvl="1"/>
            <a:r>
              <a:rPr lang="en-US" sz="1600" dirty="0"/>
              <a:t>What color are we changing, and by how much?</a:t>
            </a:r>
          </a:p>
          <a:p>
            <a:pPr lvl="1"/>
            <a:endParaRPr lang="en-US" sz="1600" dirty="0"/>
          </a:p>
          <a:p>
            <a:r>
              <a:rPr lang="en-US" sz="1800" dirty="0"/>
              <a:t>It is an object that teaches you how to change your state object.</a:t>
            </a:r>
          </a:p>
          <a:p>
            <a:pPr lvl="1"/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923791" y="2221564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1EBE9-1111-427D-855D-EBB8C6C6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56" y="125664"/>
            <a:ext cx="9334980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74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30" y="265844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When first getting started, its not a bad idea to write little comments to yourself about what you would expect the form of these variables should be.</a:t>
            </a:r>
          </a:p>
          <a:p>
            <a:endParaRPr lang="en-US" sz="2000" dirty="0"/>
          </a:p>
          <a:p>
            <a:r>
              <a:rPr lang="en-US" sz="2000" dirty="0"/>
              <a:t>In this situation for this app, state probably looks like how we’ve already discussed it / defined it in our </a:t>
            </a:r>
            <a:r>
              <a:rPr lang="en-US" sz="2000" dirty="0" err="1"/>
              <a:t>useReducer</a:t>
            </a:r>
            <a:r>
              <a:rPr lang="en-US" sz="2000" dirty="0"/>
              <a:t> line.</a:t>
            </a:r>
          </a:p>
          <a:p>
            <a:pPr lvl="1"/>
            <a:r>
              <a:rPr lang="en-US" sz="1600" dirty="0"/>
              <a:t>i.e., it is an object with three properties, one for each color.</a:t>
            </a:r>
          </a:p>
          <a:p>
            <a:pPr lvl="2"/>
            <a:r>
              <a:rPr lang="en-US" sz="1500" dirty="0"/>
              <a:t>And each of those properties stores a number, i.e., the amount of that color.</a:t>
            </a:r>
          </a:p>
          <a:p>
            <a:pPr lvl="1"/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923791" y="2221564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70921-2CF7-4058-A258-71FFE13E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74" y="100555"/>
            <a:ext cx="9620744" cy="2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1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When last we spoke, we created this lovely work of art!</a:t>
            </a:r>
          </a:p>
          <a:p>
            <a:endParaRPr lang="en-US" sz="2000" dirty="0"/>
          </a:p>
          <a:p>
            <a:r>
              <a:rPr lang="en-US" sz="2000" dirty="0"/>
              <a:t>It declared state in a parent component, and used callback functions to pass functions to alter the state in child components!</a:t>
            </a:r>
          </a:p>
          <a:p>
            <a:endParaRPr lang="en-US" sz="2000" dirty="0"/>
          </a:p>
          <a:p>
            <a:r>
              <a:rPr lang="en-US" sz="2000" dirty="0"/>
              <a:t>It also had some nifty data validation performed in a separate file.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7EB1C-01CB-5247-9365-7EBA343B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2" y="19050"/>
            <a:ext cx="538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8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30" y="265844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And as we discussed, this app is a good candidate for a reducer because we know all of the possible ways that the state values might change.</a:t>
            </a:r>
          </a:p>
          <a:p>
            <a:endParaRPr lang="en-US" sz="2000" dirty="0"/>
          </a:p>
          <a:p>
            <a:r>
              <a:rPr lang="en-US" sz="2000" dirty="0"/>
              <a:t>There’s 6 total ways they can change:</a:t>
            </a:r>
          </a:p>
          <a:p>
            <a:pPr lvl="1"/>
            <a:r>
              <a:rPr lang="en-US" sz="1300" dirty="0"/>
              <a:t>red goes up by 20</a:t>
            </a:r>
          </a:p>
          <a:p>
            <a:pPr lvl="1"/>
            <a:r>
              <a:rPr lang="en-US" sz="1300" dirty="0"/>
              <a:t>red goes down by 20</a:t>
            </a:r>
          </a:p>
          <a:p>
            <a:pPr lvl="1"/>
            <a:r>
              <a:rPr lang="en-US" sz="1300" dirty="0"/>
              <a:t>green goes up by 20</a:t>
            </a:r>
          </a:p>
          <a:p>
            <a:pPr lvl="1"/>
            <a:r>
              <a:rPr lang="en-US" sz="1300" dirty="0"/>
              <a:t>green goes down by 20</a:t>
            </a:r>
          </a:p>
          <a:p>
            <a:pPr lvl="1"/>
            <a:r>
              <a:rPr lang="en-US" sz="1300" dirty="0"/>
              <a:t>blue goes up by 20</a:t>
            </a:r>
          </a:p>
          <a:p>
            <a:pPr lvl="1"/>
            <a:r>
              <a:rPr lang="en-US" sz="1300" dirty="0"/>
              <a:t>blue goes down by 20.</a:t>
            </a:r>
          </a:p>
          <a:p>
            <a:pPr lvl="1"/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923791" y="2221564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70921-2CF7-4058-A258-71FFE13E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374" y="100555"/>
            <a:ext cx="9620744" cy="2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1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30" y="265844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We can capture all six of those changes by capturing two variables:</a:t>
            </a:r>
          </a:p>
          <a:p>
            <a:pPr lvl="1"/>
            <a:r>
              <a:rPr lang="en-US" sz="1800" dirty="0"/>
              <a:t>Which is the color that is changing</a:t>
            </a:r>
          </a:p>
          <a:p>
            <a:pPr lvl="1"/>
            <a:r>
              <a:rPr lang="en-US" sz="1800" dirty="0"/>
              <a:t>How much is it changing by.</a:t>
            </a:r>
          </a:p>
          <a:p>
            <a:pPr lvl="1"/>
            <a:endParaRPr lang="en-US" sz="1800" dirty="0"/>
          </a:p>
          <a:p>
            <a:r>
              <a:rPr lang="en-US" sz="2000" dirty="0"/>
              <a:t>So with that insight, we can make those the variables of that action parameter.</a:t>
            </a:r>
          </a:p>
          <a:p>
            <a:endParaRPr lang="en-US" sz="2000" dirty="0"/>
          </a:p>
          <a:p>
            <a:r>
              <a:rPr lang="en-US" sz="2000" dirty="0"/>
              <a:t>Again, here we have three possibilities for the first variable, and two possibilities for the 2</a:t>
            </a:r>
            <a:r>
              <a:rPr lang="en-US" sz="2000" baseline="30000" dirty="0"/>
              <a:t>nd</a:t>
            </a:r>
            <a:r>
              <a:rPr lang="en-US" sz="2000" dirty="0"/>
              <a:t>.</a:t>
            </a:r>
          </a:p>
          <a:p>
            <a:pPr lvl="1"/>
            <a:r>
              <a:rPr lang="en-US" sz="1100" dirty="0"/>
              <a:t>3 * 2 is 6. Lovely!</a:t>
            </a:r>
          </a:p>
          <a:p>
            <a:pPr lvl="1"/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959862" y="2349847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D3EAA-6052-4524-800A-145FC5CC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45" y="0"/>
            <a:ext cx="10160522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47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30" y="265844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 now, in the body of the function itself, we want to specify what we want to do for each different color.</a:t>
            </a:r>
          </a:p>
          <a:p>
            <a:r>
              <a:rPr lang="en-US" sz="2000" dirty="0"/>
              <a:t>We could do this using if statements, like before, or we could use a switch statement.</a:t>
            </a:r>
          </a:p>
          <a:p>
            <a:r>
              <a:rPr lang="en-US" sz="2000" dirty="0"/>
              <a:t>Just for the sake of variety, let’s use a switch statement this time.</a:t>
            </a:r>
          </a:p>
          <a:p>
            <a:pPr lvl="1"/>
            <a:r>
              <a:rPr lang="en-US" sz="1800" dirty="0"/>
              <a:t>The syntax is essentially the same here as it is in Java.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923791" y="2221564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FC804-D885-425F-A3DB-CF1281DF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45" y="0"/>
            <a:ext cx="10160522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54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85" y="342900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So, something like this to start, yeah?</a:t>
            </a:r>
          </a:p>
          <a:p>
            <a:endParaRPr lang="en-US" sz="2000" dirty="0"/>
          </a:p>
          <a:p>
            <a:r>
              <a:rPr lang="en-US" sz="2000" dirty="0"/>
              <a:t>We switch over what color we want to change as specified in the action variable.</a:t>
            </a:r>
          </a:p>
          <a:p>
            <a:r>
              <a:rPr lang="en-US" sz="2000" dirty="0"/>
              <a:t>And we’ll do different things based on that color!</a:t>
            </a:r>
          </a:p>
          <a:p>
            <a:r>
              <a:rPr lang="en-US" sz="2000" dirty="0"/>
              <a:t>The default case will execute if somehow “</a:t>
            </a:r>
            <a:r>
              <a:rPr lang="en-US" sz="2000" dirty="0" err="1"/>
              <a:t>colorToChange</a:t>
            </a:r>
            <a:r>
              <a:rPr lang="en-US" sz="2000" dirty="0"/>
              <a:t>” ever gets set to something other than ‘red’, ‘green’, or ‘blue’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89906" y="2786664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B9C49-29F8-47D5-8919-862B2273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19" y="0"/>
            <a:ext cx="10160522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4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85" y="342900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So, let’s handle the cases for each color!</a:t>
            </a:r>
          </a:p>
          <a:p>
            <a:r>
              <a:rPr lang="en-US" sz="2000" dirty="0"/>
              <a:t>And for now: let’s not worry about the validation we worked so hard on before.</a:t>
            </a:r>
          </a:p>
          <a:p>
            <a:pPr lvl="1"/>
            <a:r>
              <a:rPr lang="en-US" sz="1600" dirty="0"/>
              <a:t>i.e., it’s Ok if the number goes above 255 or below 0.</a:t>
            </a:r>
          </a:p>
          <a:p>
            <a:pPr lvl="1"/>
            <a:r>
              <a:rPr lang="en-US" sz="1600" dirty="0"/>
              <a:t>We’ll bring validation back later!</a:t>
            </a:r>
          </a:p>
          <a:p>
            <a:pPr lvl="1"/>
            <a:endParaRPr lang="en-US" sz="1600" dirty="0"/>
          </a:p>
          <a:p>
            <a:r>
              <a:rPr lang="en-US" sz="1800" dirty="0"/>
              <a:t>So, for red, let’s think for a second… what are ways that, based on what we have so far, we might intuitively want to implement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89906" y="2786664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B9C49-29F8-47D5-8919-862B2273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19" y="0"/>
            <a:ext cx="10160522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2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85" y="342900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I don’t know about you, but this is what my brain </a:t>
            </a:r>
            <a:r>
              <a:rPr lang="en-US" sz="2000" dirty="0" err="1"/>
              <a:t>kinda</a:t>
            </a:r>
            <a:r>
              <a:rPr lang="en-US" sz="2000" dirty="0"/>
              <a:t> defaults to.</a:t>
            </a:r>
          </a:p>
          <a:p>
            <a:endParaRPr lang="en-US" sz="2000" dirty="0"/>
          </a:p>
          <a:p>
            <a:r>
              <a:rPr lang="en-US" sz="2000" dirty="0"/>
              <a:t>But as we can see with that angry note before hand: this isn’t going to work.</a:t>
            </a:r>
          </a:p>
          <a:p>
            <a:endParaRPr lang="en-US" sz="2000" dirty="0"/>
          </a:p>
          <a:p>
            <a:r>
              <a:rPr lang="en-US" sz="2000" dirty="0"/>
              <a:t>Because just as like our experiences with </a:t>
            </a:r>
            <a:r>
              <a:rPr lang="en-US" sz="2000" dirty="0" err="1"/>
              <a:t>useState</a:t>
            </a:r>
            <a:r>
              <a:rPr lang="en-US" sz="2000" dirty="0"/>
              <a:t>, we can’t modify these variables directly with reducers, either!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89906" y="2953670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8067F-A90F-4B23-8B50-765EDA7E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37" y="0"/>
            <a:ext cx="10173223" cy="29402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8DC0349-F478-4177-BD5C-3310D8B4D685}"/>
              </a:ext>
            </a:extLst>
          </p:cNvPr>
          <p:cNvGrpSpPr/>
          <p:nvPr/>
        </p:nvGrpSpPr>
        <p:grpSpPr>
          <a:xfrm>
            <a:off x="5370712" y="1562405"/>
            <a:ext cx="4395240" cy="2031840"/>
            <a:chOff x="5370712" y="1562405"/>
            <a:chExt cx="4395240" cy="20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5F8CCF-2B87-413C-AD71-F631A86AC5E5}"/>
                    </a:ext>
                  </a:extLst>
                </p14:cNvPr>
                <p14:cNvContentPartPr/>
                <p14:nvPr/>
              </p14:nvContentPartPr>
              <p14:xfrm>
                <a:off x="5370712" y="1562405"/>
                <a:ext cx="3665160" cy="1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5F8CCF-2B87-413C-AD71-F631A86AC5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61712" y="1553405"/>
                  <a:ext cx="3682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EA31A8-4AC7-4E0D-B408-E68E4C718DBB}"/>
                    </a:ext>
                  </a:extLst>
                </p14:cNvPr>
                <p14:cNvContentPartPr/>
                <p14:nvPr/>
              </p14:nvContentPartPr>
              <p14:xfrm>
                <a:off x="8634472" y="1591205"/>
                <a:ext cx="1131480" cy="2003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EA31A8-4AC7-4E0D-B408-E68E4C718D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25832" y="1582565"/>
                  <a:ext cx="1149120" cy="20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8550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85" y="342900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Now, before, in </a:t>
            </a:r>
            <a:r>
              <a:rPr lang="en-US" sz="2000" dirty="0" err="1"/>
              <a:t>useState</a:t>
            </a:r>
            <a:r>
              <a:rPr lang="en-US" sz="2000" dirty="0"/>
              <a:t> land, we had that nice setter function that the hook returned for us, and *that’s* how we altered the state.</a:t>
            </a:r>
          </a:p>
          <a:p>
            <a:r>
              <a:rPr lang="en-US" sz="2000" dirty="0"/>
              <a:t>How do we do the moral equivalent of that here?</a:t>
            </a:r>
          </a:p>
          <a:p>
            <a:r>
              <a:rPr lang="en-US" sz="2000" dirty="0"/>
              <a:t>The upshot: we are going to COMPLETELY REBUILD our state object.</a:t>
            </a:r>
          </a:p>
          <a:p>
            <a:pPr lvl="1"/>
            <a:r>
              <a:rPr lang="en-US" sz="1600" dirty="0"/>
              <a:t>But this newly constructed object will have our revised values!</a:t>
            </a:r>
          </a:p>
          <a:p>
            <a:endParaRPr lang="en-US" sz="1800" dirty="0"/>
          </a:p>
          <a:p>
            <a:r>
              <a:rPr lang="en-US" sz="1800" dirty="0"/>
              <a:t>It’s syntactically similar to something we’ve seen before!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89906" y="2953670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8067F-A90F-4B23-8B50-765EDA7EB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37" y="0"/>
            <a:ext cx="10173223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22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85" y="342900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Something a little bit like this line!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89906" y="312059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F266C-DB88-492E-961D-FDA6C466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10255777" cy="318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DF8EF3-E7F6-4176-8796-29D35C460792}"/>
                  </a:ext>
                </a:extLst>
              </p14:cNvPr>
              <p14:cNvContentPartPr/>
              <p14:nvPr/>
            </p14:nvContentPartPr>
            <p14:xfrm>
              <a:off x="3142312" y="1799645"/>
              <a:ext cx="5172840" cy="9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DF8EF3-E7F6-4176-8796-29D35C4607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672" y="1790645"/>
                <a:ext cx="5190480" cy="11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3DC2651-65C2-4BCB-8F4A-356AC1019E21}"/>
              </a:ext>
            </a:extLst>
          </p:cNvPr>
          <p:cNvGrpSpPr/>
          <p:nvPr/>
        </p:nvGrpSpPr>
        <p:grpSpPr>
          <a:xfrm>
            <a:off x="2644792" y="1905485"/>
            <a:ext cx="5231880" cy="2026080"/>
            <a:chOff x="2644792" y="1905485"/>
            <a:chExt cx="5231880" cy="20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BEFCFF-8B86-42AB-A7A0-81C2D2B7DEAD}"/>
                    </a:ext>
                  </a:extLst>
                </p14:cNvPr>
                <p14:cNvContentPartPr/>
                <p14:nvPr/>
              </p14:nvContentPartPr>
              <p14:xfrm>
                <a:off x="2644792" y="3807725"/>
                <a:ext cx="2331360" cy="31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BEFCFF-8B86-42AB-A7A0-81C2D2B7DE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35792" y="3798725"/>
                  <a:ext cx="2349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340F53-0BE6-47F3-B3A2-7202871CEF19}"/>
                    </a:ext>
                  </a:extLst>
                </p14:cNvPr>
                <p14:cNvContentPartPr/>
                <p14:nvPr/>
              </p14:nvContentPartPr>
              <p14:xfrm>
                <a:off x="4756912" y="1905485"/>
                <a:ext cx="3119760" cy="2026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340F53-0BE6-47F3-B3A2-7202871CEF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48272" y="1896485"/>
                  <a:ext cx="3137400" cy="204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4135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85" y="342900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The return keyword means what it always does: we are returning a value.</a:t>
            </a:r>
          </a:p>
          <a:p>
            <a:endParaRPr lang="en-US" sz="2000" dirty="0"/>
          </a:p>
          <a:p>
            <a:r>
              <a:rPr lang="en-US" sz="2000" dirty="0"/>
              <a:t>The {  and } braces here mean that we are constructing a new JavaScript object.</a:t>
            </a:r>
          </a:p>
          <a:p>
            <a:pPr lvl="1"/>
            <a:r>
              <a:rPr lang="en-US" sz="1400" dirty="0"/>
              <a:t>i.e., we are specifying the object that we are going to return.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89906" y="312059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F266C-DB88-492E-961D-FDA6C466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10255777" cy="318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B7C90B-3111-4437-B084-CCD5573AEE18}"/>
                  </a:ext>
                </a:extLst>
              </p14:cNvPr>
              <p14:cNvContentPartPr/>
              <p14:nvPr/>
            </p14:nvContentPartPr>
            <p14:xfrm>
              <a:off x="1429432" y="3825005"/>
              <a:ext cx="126432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B7C90B-3111-4437-B084-CCD5573AEE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0432" y="3816005"/>
                <a:ext cx="1281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87A9B3-5637-400A-81AF-A4E2134DAAB0}"/>
                  </a:ext>
                </a:extLst>
              </p14:cNvPr>
              <p14:cNvContentPartPr/>
              <p14:nvPr/>
            </p14:nvContentPartPr>
            <p14:xfrm>
              <a:off x="3171472" y="1811165"/>
              <a:ext cx="489600" cy="6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87A9B3-5637-400A-81AF-A4E2134DAA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2472" y="1802165"/>
                <a:ext cx="5072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593972-3E04-45A0-9EC4-A106A208154C}"/>
                  </a:ext>
                </a:extLst>
              </p14:cNvPr>
              <p14:cNvContentPartPr/>
              <p14:nvPr/>
            </p14:nvContentPartPr>
            <p14:xfrm>
              <a:off x="3778792" y="1822685"/>
              <a:ext cx="1299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593972-3E04-45A0-9EC4-A106A20815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1152" y="1804685"/>
                <a:ext cx="165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67E08D3-7702-4F27-8A40-DCF54F973396}"/>
                  </a:ext>
                </a:extLst>
              </p14:cNvPr>
              <p14:cNvContentPartPr/>
              <p14:nvPr/>
            </p14:nvContentPartPr>
            <p14:xfrm>
              <a:off x="8240992" y="1857245"/>
              <a:ext cx="148320" cy="1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67E08D3-7702-4F27-8A40-DCF54F9733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23352" y="1839605"/>
                <a:ext cx="183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B5C75D8-354E-4D49-B144-E2CB240844C4}"/>
                  </a:ext>
                </a:extLst>
              </p14:cNvPr>
              <p14:cNvContentPartPr/>
              <p14:nvPr/>
            </p14:nvContentPartPr>
            <p14:xfrm>
              <a:off x="1469752" y="4803125"/>
              <a:ext cx="9867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B5C75D8-354E-4D49-B144-E2CB240844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52112" y="4785125"/>
                <a:ext cx="10224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01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85" y="342900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The …state basically means “hey, this new object I’m making should basically just copy and paste all of the values of the state object!”</a:t>
            </a:r>
          </a:p>
          <a:p>
            <a:endParaRPr lang="en-US" sz="2000" dirty="0"/>
          </a:p>
          <a:p>
            <a:r>
              <a:rPr lang="en-US" sz="2000" dirty="0"/>
              <a:t>And then this final bit, after the comma, is specifying “please overwrite the value of red in the object to be the following:</a:t>
            </a:r>
          </a:p>
          <a:p>
            <a:pPr lvl="1"/>
            <a:r>
              <a:rPr lang="en-US" sz="1800" dirty="0"/>
              <a:t>Whatever the value of red currently is (as stored in the state variable).</a:t>
            </a:r>
          </a:p>
          <a:p>
            <a:pPr lvl="1"/>
            <a:r>
              <a:rPr lang="en-US" sz="1800" dirty="0"/>
              <a:t>Plus however much it should change by (as stored in the action variable).</a:t>
            </a:r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89906" y="312059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F266C-DB88-492E-961D-FDA6C466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10255777" cy="3181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AEDE1B-7FE5-4711-8281-B4C0A76F3074}"/>
                  </a:ext>
                </a:extLst>
              </p14:cNvPr>
              <p14:cNvContentPartPr/>
              <p14:nvPr/>
            </p14:nvContentPartPr>
            <p14:xfrm>
              <a:off x="4027552" y="1805045"/>
              <a:ext cx="835920" cy="5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AEDE1B-7FE5-4711-8281-B4C0A76F30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8912" y="1796405"/>
                <a:ext cx="8535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3014B0-6035-47BF-8FBC-CA90D1BCDB7C}"/>
                  </a:ext>
                </a:extLst>
              </p14:cNvPr>
              <p14:cNvContentPartPr/>
              <p14:nvPr/>
            </p14:nvContentPartPr>
            <p14:xfrm>
              <a:off x="1446712" y="3818885"/>
              <a:ext cx="800280" cy="24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3014B0-6035-47BF-8FBC-CA90D1BCDB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8072" y="3810245"/>
                <a:ext cx="8179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2E55895-AEA5-4703-9BB6-105F0CABE12D}"/>
                  </a:ext>
                </a:extLst>
              </p14:cNvPr>
              <p14:cNvContentPartPr/>
              <p14:nvPr/>
            </p14:nvContentPartPr>
            <p14:xfrm>
              <a:off x="1539232" y="5161325"/>
              <a:ext cx="4307760" cy="58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2E55895-AEA5-4703-9BB6-105F0CABE1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592" y="5143685"/>
                <a:ext cx="43434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FDC7F7-638C-453D-9315-D615936E54FB}"/>
                  </a:ext>
                </a:extLst>
              </p14:cNvPr>
              <p14:cNvContentPartPr/>
              <p14:nvPr/>
            </p14:nvContentPartPr>
            <p14:xfrm>
              <a:off x="5144992" y="1828445"/>
              <a:ext cx="3058560" cy="5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FDC7F7-638C-453D-9315-D615936E54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26992" y="1810805"/>
                <a:ext cx="309420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57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This app, from a functionality stand point, is done!</a:t>
            </a:r>
          </a:p>
          <a:p>
            <a:endParaRPr lang="en-US" sz="2000" dirty="0"/>
          </a:p>
          <a:p>
            <a:r>
              <a:rPr lang="en-US" sz="2000" dirty="0"/>
              <a:t>BUT!</a:t>
            </a:r>
          </a:p>
          <a:p>
            <a:endParaRPr lang="en-US" sz="2000" dirty="0"/>
          </a:p>
          <a:p>
            <a:r>
              <a:rPr lang="en-US" sz="2000" dirty="0"/>
              <a:t>Ah… what if I told you we could make it even better!</a:t>
            </a:r>
          </a:p>
          <a:p>
            <a:pPr lvl="1"/>
            <a:r>
              <a:rPr lang="en-US" sz="1800" dirty="0"/>
              <a:t>And learn a little more about hooks in the process.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7EB1C-01CB-5247-9365-7EBA343B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2" y="19050"/>
            <a:ext cx="538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62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85" y="3429000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And again: note that *none* of this is changing our state object directly.</a:t>
            </a:r>
          </a:p>
          <a:p>
            <a:endParaRPr lang="en-US" sz="2000" dirty="0"/>
          </a:p>
          <a:p>
            <a:r>
              <a:rPr lang="en-US" sz="2000" dirty="0"/>
              <a:t>We are copying and pasting the contents of that object into a *different* object, a new one that we are making.</a:t>
            </a:r>
          </a:p>
          <a:p>
            <a:endParaRPr lang="en-US" sz="2000" dirty="0"/>
          </a:p>
          <a:p>
            <a:r>
              <a:rPr lang="en-US" sz="2000" dirty="0"/>
              <a:t>And then changing the value of that new object.</a:t>
            </a:r>
            <a:endParaRPr lang="en-US" sz="1800" dirty="0"/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89906" y="312059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F266C-DB88-492E-961D-FDA6C466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10255777" cy="31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00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7" y="4725365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So, great, that’s red done! Let’s do the same for green and blue!</a:t>
            </a:r>
          </a:p>
          <a:p>
            <a:pPr lvl="1"/>
            <a:r>
              <a:rPr lang="en-US" sz="1800" dirty="0"/>
              <a:t>Be very careful to change all the names you need to!</a:t>
            </a:r>
          </a:p>
          <a:p>
            <a:r>
              <a:rPr lang="en-US" sz="2000" dirty="0"/>
              <a:t>We can also handle the default case!</a:t>
            </a:r>
          </a:p>
          <a:p>
            <a:pPr lvl="1"/>
            <a:r>
              <a:rPr lang="en-US" sz="1600" dirty="0"/>
              <a:t>If the action specifies a “bad” name for the color, let’s just return the current state, i.e., don’t make any changes to the state.</a:t>
            </a:r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08883" y="4007056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8030C-41BB-4F7D-9751-97B1AFF9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66" y="0"/>
            <a:ext cx="10268478" cy="4007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625199-1657-4700-8303-D1266C1493A2}"/>
                  </a:ext>
                </a:extLst>
              </p14:cNvPr>
              <p14:cNvContentPartPr/>
              <p14:nvPr/>
            </p14:nvContentPartPr>
            <p14:xfrm>
              <a:off x="8374192" y="2244605"/>
              <a:ext cx="1796760" cy="2674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625199-1657-4700-8303-D1266C1493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5192" y="2235605"/>
                <a:ext cx="1814400" cy="26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BFB312-4C97-4626-9FF2-4F9CCEE63F7E}"/>
                  </a:ext>
                </a:extLst>
              </p14:cNvPr>
              <p14:cNvContentPartPr/>
              <p14:nvPr/>
            </p14:nvContentPartPr>
            <p14:xfrm>
              <a:off x="8370592" y="2858045"/>
              <a:ext cx="1607040" cy="202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BFB312-4C97-4626-9FF2-4F9CCEE63F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1592" y="2849045"/>
                <a:ext cx="1624680" cy="20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34C2CD-6346-4C51-8E35-F6A239170B5B}"/>
                  </a:ext>
                </a:extLst>
              </p14:cNvPr>
              <p14:cNvContentPartPr/>
              <p14:nvPr/>
            </p14:nvContentPartPr>
            <p14:xfrm>
              <a:off x="272752" y="3262685"/>
              <a:ext cx="4108320" cy="2734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34C2CD-6346-4C51-8E35-F6A239170B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112" y="3244685"/>
                <a:ext cx="4143960" cy="27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732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37" y="4725365"/>
            <a:ext cx="10605875" cy="4565129"/>
          </a:xfrm>
        </p:spPr>
        <p:txBody>
          <a:bodyPr>
            <a:normAutofit/>
          </a:bodyPr>
          <a:lstStyle/>
          <a:p>
            <a:r>
              <a:rPr lang="en-US" sz="2000" dirty="0"/>
              <a:t>And recall how we said that our reducer function needed to *always* return a value that was an object that represents what the state should be?</a:t>
            </a:r>
          </a:p>
          <a:p>
            <a:r>
              <a:rPr lang="en-US" sz="2000" dirty="0"/>
              <a:t>Well, look at that, we did it!</a:t>
            </a:r>
          </a:p>
          <a:p>
            <a:pPr lvl="1"/>
            <a:r>
              <a:rPr lang="en-US" sz="1400" dirty="0"/>
              <a:t>No matter what happens here, we return an object that specifies all three colors.</a:t>
            </a:r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B8FC2-2CFF-4A54-929C-AB455267124A}"/>
              </a:ext>
            </a:extLst>
          </p:cNvPr>
          <p:cNvSpPr txBox="1"/>
          <p:nvPr/>
        </p:nvSpPr>
        <p:spPr>
          <a:xfrm>
            <a:off x="4708883" y="4007056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8030C-41BB-4F7D-9751-97B1AFF9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66" y="0"/>
            <a:ext cx="10268478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67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Reducer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2289978"/>
            <a:ext cx="9122386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So, fantastic! We’ve defined our reducer function!</a:t>
            </a:r>
          </a:p>
          <a:p>
            <a:endParaRPr lang="en-US" sz="2000" dirty="0"/>
          </a:p>
          <a:p>
            <a:r>
              <a:rPr lang="en-US" sz="2000" dirty="0"/>
              <a:t>But we still aren’t actually *using* it yet.</a:t>
            </a:r>
          </a:p>
          <a:p>
            <a:pPr lvl="1"/>
            <a:r>
              <a:rPr lang="en-US" sz="1800" dirty="0"/>
              <a:t>Odds are high that if you’ve been following along at home, you’d still have lots of error messages at this point.</a:t>
            </a:r>
          </a:p>
          <a:p>
            <a:endParaRPr lang="en-US" sz="2000" dirty="0"/>
          </a:p>
          <a:p>
            <a:r>
              <a:rPr lang="en-US" sz="2000" dirty="0"/>
              <a:t>Let’s deal with this!</a:t>
            </a:r>
          </a:p>
          <a:p>
            <a:pPr lvl="1"/>
            <a:r>
              <a:rPr lang="en-US" sz="1800" dirty="0"/>
              <a:t>Let’s use our cool new reducer function inside of our </a:t>
            </a:r>
            <a:r>
              <a:rPr lang="en-US" sz="1800" dirty="0" err="1"/>
              <a:t>SquareScreen</a:t>
            </a:r>
            <a:r>
              <a:rPr lang="en-US" sz="1800" dirty="0"/>
              <a:t> function!</a:t>
            </a:r>
          </a:p>
        </p:txBody>
      </p:sp>
    </p:spTree>
    <p:extLst>
      <p:ext uri="{BB962C8B-B14F-4D97-AF65-F5344CB8AC3E}">
        <p14:creationId xmlns:p14="http://schemas.microsoft.com/office/powerpoint/2010/main" val="1328301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2289978"/>
            <a:ext cx="9122386" cy="4565129"/>
          </a:xfrm>
        </p:spPr>
        <p:txBody>
          <a:bodyPr>
            <a:normAutofit/>
          </a:bodyPr>
          <a:lstStyle/>
          <a:p>
            <a:r>
              <a:rPr lang="en-US" sz="2000" dirty="0"/>
              <a:t>This is basically what we had before!</a:t>
            </a:r>
          </a:p>
          <a:p>
            <a:r>
              <a:rPr lang="en-US" sz="2000" dirty="0"/>
              <a:t>We used the </a:t>
            </a:r>
            <a:r>
              <a:rPr lang="en-US" sz="2000" dirty="0" err="1"/>
              <a:t>useReducer</a:t>
            </a:r>
            <a:r>
              <a:rPr lang="en-US" sz="2000" dirty="0"/>
              <a:t> hook, giving it two things…</a:t>
            </a:r>
          </a:p>
          <a:p>
            <a:pPr lvl="1"/>
            <a:r>
              <a:rPr lang="en-US" sz="1600" dirty="0"/>
              <a:t>The first thing was this reducer function…</a:t>
            </a:r>
            <a:endParaRPr lang="en-US" sz="1500" dirty="0"/>
          </a:p>
          <a:p>
            <a:pPr lvl="2"/>
            <a:r>
              <a:rPr lang="en-US" sz="1500" dirty="0"/>
              <a:t>Which we *just* made! This is the function that that switch statement inside of it!</a:t>
            </a:r>
            <a:endParaRPr lang="en-US" sz="1800" dirty="0"/>
          </a:p>
          <a:p>
            <a:pPr lvl="1"/>
            <a:r>
              <a:rPr lang="en-US" sz="1600" dirty="0"/>
              <a:t>And the second argument was what the “default” starting state should be.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D5460-E558-4AC7-8510-F21ADA4D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76" y="690595"/>
            <a:ext cx="9398483" cy="106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455676-71F2-425A-882C-CBB6DE030697}"/>
                  </a:ext>
                </a:extLst>
              </p14:cNvPr>
              <p14:cNvContentPartPr/>
              <p14:nvPr/>
            </p14:nvContentPartPr>
            <p14:xfrm>
              <a:off x="1500517" y="3486563"/>
              <a:ext cx="924120" cy="13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455676-71F2-425A-882C-CBB6DE0306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1877" y="3477563"/>
                <a:ext cx="9417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B309D7-D5FD-4259-BFF1-54C60FB89481}"/>
                  </a:ext>
                </a:extLst>
              </p14:cNvPr>
              <p14:cNvContentPartPr/>
              <p14:nvPr/>
            </p14:nvContentPartPr>
            <p14:xfrm>
              <a:off x="4496437" y="1435643"/>
              <a:ext cx="3299760" cy="209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B309D7-D5FD-4259-BFF1-54C60FB894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7437" y="1427003"/>
                <a:ext cx="3317400" cy="21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4EFCCF-F650-42F7-9014-B405733EDF46}"/>
              </a:ext>
            </a:extLst>
          </p:cNvPr>
          <p:cNvGrpSpPr/>
          <p:nvPr/>
        </p:nvGrpSpPr>
        <p:grpSpPr>
          <a:xfrm>
            <a:off x="1891837" y="1557683"/>
            <a:ext cx="8246160" cy="3085200"/>
            <a:chOff x="1891837" y="1557683"/>
            <a:chExt cx="8246160" cy="30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4C6AB7-C826-4814-BFF6-69FF7C4B86B0}"/>
                    </a:ext>
                  </a:extLst>
                </p14:cNvPr>
                <p14:cNvContentPartPr/>
                <p14:nvPr/>
              </p14:nvContentPartPr>
              <p14:xfrm>
                <a:off x="1891837" y="4168403"/>
                <a:ext cx="1491120" cy="25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4C6AB7-C826-4814-BFF6-69FF7C4B86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73837" y="4150403"/>
                  <a:ext cx="1526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DCD506-D364-4BF2-828E-11DD559ABEE1}"/>
                    </a:ext>
                  </a:extLst>
                </p14:cNvPr>
                <p14:cNvContentPartPr/>
                <p14:nvPr/>
              </p14:nvContentPartPr>
              <p14:xfrm>
                <a:off x="3020437" y="1557683"/>
                <a:ext cx="7117560" cy="3085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DCD506-D364-4BF2-828E-11DD559ABE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02797" y="1540043"/>
                  <a:ext cx="7153200" cy="312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FC2824-5DA7-4669-BDC1-F29751F107AC}"/>
              </a:ext>
            </a:extLst>
          </p:cNvPr>
          <p:cNvSpPr txBox="1"/>
          <p:nvPr/>
        </p:nvSpPr>
        <p:spPr>
          <a:xfrm>
            <a:off x="4224590" y="1716584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</p:spTree>
    <p:extLst>
      <p:ext uri="{BB962C8B-B14F-4D97-AF65-F5344CB8AC3E}">
        <p14:creationId xmlns:p14="http://schemas.microsoft.com/office/powerpoint/2010/main" val="3740388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2289978"/>
            <a:ext cx="9122386" cy="4565129"/>
          </a:xfrm>
        </p:spPr>
        <p:txBody>
          <a:bodyPr>
            <a:normAutofit/>
          </a:bodyPr>
          <a:lstStyle/>
          <a:p>
            <a:r>
              <a:rPr lang="en-US" sz="2000" dirty="0"/>
              <a:t>And when we call use reducer, it gives us back two things.</a:t>
            </a:r>
          </a:p>
          <a:p>
            <a:endParaRPr lang="en-US" sz="2000" dirty="0"/>
          </a:p>
          <a:p>
            <a:r>
              <a:rPr lang="en-US" sz="2000" dirty="0"/>
              <a:t> state is whatever the current state is.</a:t>
            </a:r>
          </a:p>
          <a:p>
            <a:pPr lvl="1"/>
            <a:r>
              <a:rPr lang="en-US" sz="1800" dirty="0"/>
              <a:t>Just like how “</a:t>
            </a:r>
            <a:r>
              <a:rPr lang="en-US" sz="1800" dirty="0" err="1"/>
              <a:t>useState</a:t>
            </a:r>
            <a:r>
              <a:rPr lang="en-US" sz="1800" dirty="0"/>
              <a:t>” returned a variable that represented the current value of a bit of state.</a:t>
            </a:r>
          </a:p>
          <a:p>
            <a:pPr lvl="1"/>
            <a:endParaRPr lang="en-US" sz="1800" dirty="0"/>
          </a:p>
          <a:p>
            <a:r>
              <a:rPr lang="en-US" sz="2000" dirty="0"/>
              <a:t> And dispatch remains a mystery to us!</a:t>
            </a:r>
          </a:p>
          <a:p>
            <a:pPr lvl="1"/>
            <a:r>
              <a:rPr lang="en-US" sz="1800" dirty="0"/>
              <a:t>But here’s the big clue: it’s how we’re actually going to *use* the reducer and make our screen re-render with our new state. 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D5460-E558-4AC7-8510-F21ADA4D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76" y="690595"/>
            <a:ext cx="9398483" cy="1066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778361-D1FC-4682-85DC-2B1C0264E772}"/>
              </a:ext>
            </a:extLst>
          </p:cNvPr>
          <p:cNvSpPr txBox="1"/>
          <p:nvPr/>
        </p:nvSpPr>
        <p:spPr>
          <a:xfrm>
            <a:off x="4633647" y="1757450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</p:spTree>
    <p:extLst>
      <p:ext uri="{BB962C8B-B14F-4D97-AF65-F5344CB8AC3E}">
        <p14:creationId xmlns:p14="http://schemas.microsoft.com/office/powerpoint/2010/main" val="118193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2289978"/>
            <a:ext cx="10346268" cy="4565129"/>
          </a:xfrm>
        </p:spPr>
        <p:txBody>
          <a:bodyPr>
            <a:normAutofit/>
          </a:bodyPr>
          <a:lstStyle/>
          <a:p>
            <a:r>
              <a:rPr lang="en-US" sz="2000" dirty="0"/>
              <a:t>So, “dispatch” is the conventional name for this thing, but like, we can name is anything we want, right? It’s just a variable.</a:t>
            </a:r>
          </a:p>
          <a:p>
            <a:endParaRPr lang="en-US" sz="2000" dirty="0"/>
          </a:p>
          <a:p>
            <a:r>
              <a:rPr lang="en-US" sz="2000" dirty="0"/>
              <a:t>And really, what it’s doing is running that reducer we just made!</a:t>
            </a:r>
          </a:p>
          <a:p>
            <a:endParaRPr lang="en-US" sz="2000" dirty="0"/>
          </a:p>
          <a:p>
            <a:r>
              <a:rPr lang="en-US" sz="2000" dirty="0"/>
              <a:t>So if you wanted, you could call this variable </a:t>
            </a:r>
            <a:r>
              <a:rPr lang="en-US" sz="2000" dirty="0" err="1"/>
              <a:t>runMyReducer</a:t>
            </a:r>
            <a:r>
              <a:rPr lang="en-US" sz="2000" dirty="0"/>
              <a:t> if that helps you know what it is and what it does!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E2878-3BA0-4820-BF2E-10254B58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67" y="574668"/>
            <a:ext cx="9893808" cy="11303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1AC40B-B036-4A99-B7A3-A75BC325964A}"/>
                  </a:ext>
                </a:extLst>
              </p14:cNvPr>
              <p14:cNvContentPartPr/>
              <p14:nvPr/>
            </p14:nvContentPartPr>
            <p14:xfrm>
              <a:off x="3644677" y="1398923"/>
              <a:ext cx="1203120" cy="33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1AC40B-B036-4A99-B7A3-A75BC32596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6037" y="1390283"/>
                <a:ext cx="122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84DE7D4-820F-4197-BCDD-E5BF72114379}"/>
                  </a:ext>
                </a:extLst>
              </p14:cNvPr>
              <p14:cNvContentPartPr/>
              <p14:nvPr/>
            </p14:nvContentPartPr>
            <p14:xfrm>
              <a:off x="6192422" y="5038523"/>
              <a:ext cx="17211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84DE7D4-820F-4197-BCDD-E5BF721143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3782" y="5029883"/>
                <a:ext cx="17388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37A3420-5E1D-416C-A384-8C036A8FDE6A}"/>
              </a:ext>
            </a:extLst>
          </p:cNvPr>
          <p:cNvSpPr txBox="1"/>
          <p:nvPr/>
        </p:nvSpPr>
        <p:spPr>
          <a:xfrm>
            <a:off x="4668371" y="1687676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</p:spTree>
    <p:extLst>
      <p:ext uri="{BB962C8B-B14F-4D97-AF65-F5344CB8AC3E}">
        <p14:creationId xmlns:p14="http://schemas.microsoft.com/office/powerpoint/2010/main" val="1713541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2289978"/>
            <a:ext cx="9122386" cy="4565129"/>
          </a:xfrm>
        </p:spPr>
        <p:txBody>
          <a:bodyPr>
            <a:normAutofit/>
          </a:bodyPr>
          <a:lstStyle/>
          <a:p>
            <a:r>
              <a:rPr lang="en-US" sz="2000" dirty="0"/>
              <a:t>But let’s stick to convention for now, and change the name back to dispatch.</a:t>
            </a:r>
          </a:p>
          <a:p>
            <a:endParaRPr lang="en-US" sz="2000" dirty="0"/>
          </a:p>
          <a:p>
            <a:r>
              <a:rPr lang="en-US" sz="2000" dirty="0"/>
              <a:t>dispatch is a function, that will ultimately invoke our reducer function.</a:t>
            </a:r>
          </a:p>
          <a:p>
            <a:endParaRPr lang="en-US" sz="2000" dirty="0"/>
          </a:p>
          <a:p>
            <a:r>
              <a:rPr lang="en-US" sz="2000" dirty="0"/>
              <a:t> And dispatch takes in one argument: the object that will ultimately be our ‘action’ object as it is passed down to our reducer function.</a:t>
            </a:r>
          </a:p>
          <a:p>
            <a:endParaRPr lang="en-US" sz="2000" dirty="0"/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D5460-E558-4AC7-8510-F21ADA4D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76" y="690595"/>
            <a:ext cx="9398483" cy="1066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D3EC9-81E7-48B6-870C-6C5ECAACE4CB}"/>
              </a:ext>
            </a:extLst>
          </p:cNvPr>
          <p:cNvSpPr txBox="1"/>
          <p:nvPr/>
        </p:nvSpPr>
        <p:spPr>
          <a:xfrm>
            <a:off x="4668371" y="1687676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</p:spTree>
    <p:extLst>
      <p:ext uri="{BB962C8B-B14F-4D97-AF65-F5344CB8AC3E}">
        <p14:creationId xmlns:p14="http://schemas.microsoft.com/office/powerpoint/2010/main" val="936467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2289978"/>
            <a:ext cx="10331940" cy="4565129"/>
          </a:xfrm>
        </p:spPr>
        <p:txBody>
          <a:bodyPr>
            <a:normAutofit/>
          </a:bodyPr>
          <a:lstStyle/>
          <a:p>
            <a:r>
              <a:rPr lang="en-US" sz="2000" dirty="0"/>
              <a:t>But let’s stick to convention for now, and change the name back to dispatch.</a:t>
            </a:r>
          </a:p>
          <a:p>
            <a:endParaRPr lang="en-US" sz="2000" dirty="0"/>
          </a:p>
          <a:p>
            <a:r>
              <a:rPr lang="en-US" sz="2000" dirty="0"/>
              <a:t>dispatch is a function, that will ultimately invoke our reducer function.</a:t>
            </a:r>
          </a:p>
          <a:p>
            <a:endParaRPr lang="en-US" sz="2000" dirty="0"/>
          </a:p>
          <a:p>
            <a:r>
              <a:rPr lang="en-US" sz="2000" dirty="0"/>
              <a:t> And dispatch takes in one argument: the object that will ultimately be our ‘action’ object as it is passed down to our reducer function.</a:t>
            </a:r>
          </a:p>
          <a:p>
            <a:endParaRPr lang="en-US" sz="2000" dirty="0"/>
          </a:p>
          <a:p>
            <a:r>
              <a:rPr lang="en-US" sz="2000" dirty="0"/>
              <a:t>And with this: we perhaps have everything that we need to actually use our reducer to change the state!</a:t>
            </a:r>
          </a:p>
          <a:p>
            <a:endParaRPr lang="en-US" sz="2000" dirty="0"/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D5460-E558-4AC7-8510-F21ADA4D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76" y="690595"/>
            <a:ext cx="9398483" cy="1066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2F0BB-DF79-4ABB-A4EA-2ADFF84CB030}"/>
              </a:ext>
            </a:extLst>
          </p:cNvPr>
          <p:cNvSpPr txBox="1"/>
          <p:nvPr/>
        </p:nvSpPr>
        <p:spPr>
          <a:xfrm>
            <a:off x="4668371" y="1687676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</p:spTree>
    <p:extLst>
      <p:ext uri="{BB962C8B-B14F-4D97-AF65-F5344CB8AC3E}">
        <p14:creationId xmlns:p14="http://schemas.microsoft.com/office/powerpoint/2010/main" val="3264820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5104435"/>
            <a:ext cx="10331940" cy="1750672"/>
          </a:xfrm>
        </p:spPr>
        <p:txBody>
          <a:bodyPr>
            <a:normAutofit/>
          </a:bodyPr>
          <a:lstStyle/>
          <a:p>
            <a:r>
              <a:rPr lang="en-US" sz="2000" dirty="0"/>
              <a:t>So with all of this in mind…</a:t>
            </a:r>
          </a:p>
          <a:p>
            <a:r>
              <a:rPr lang="en-US" sz="2000" dirty="0"/>
              <a:t>How might we update our functional component here, to make use of dispatch</a:t>
            </a:r>
          </a:p>
          <a:p>
            <a:pPr lvl="1"/>
            <a:r>
              <a:rPr lang="en-US" sz="1800" dirty="0"/>
              <a:t>And in so doing, our reducer?</a:t>
            </a:r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76A86-0577-4FD4-9840-CA8E5644EFA7}"/>
              </a:ext>
            </a:extLst>
          </p:cNvPr>
          <p:cNvSpPr txBox="1"/>
          <p:nvPr/>
        </p:nvSpPr>
        <p:spPr>
          <a:xfrm>
            <a:off x="4749591" y="4459615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1E727-4594-4B32-A645-7A012DC0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86" y="0"/>
            <a:ext cx="9277827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So, ah, think of this as a stepping stone, that will enable us to reach new exciting things down the line!</a:t>
            </a:r>
          </a:p>
          <a:p>
            <a:endParaRPr lang="en-US" sz="2000" dirty="0"/>
          </a:p>
          <a:p>
            <a:r>
              <a:rPr lang="en-US" sz="2000" dirty="0"/>
              <a:t>Keep that in the back of your mind as we chat about this stuff!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7EB1C-01CB-5247-9365-7EBA343B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2" y="19050"/>
            <a:ext cx="538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2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5104435"/>
            <a:ext cx="10331940" cy="1750672"/>
          </a:xfrm>
        </p:spPr>
        <p:txBody>
          <a:bodyPr>
            <a:normAutofit/>
          </a:bodyPr>
          <a:lstStyle/>
          <a:p>
            <a:r>
              <a:rPr lang="en-US" sz="2000" dirty="0"/>
              <a:t>Well, we’re going to be specifying these callback methods again!</a:t>
            </a:r>
          </a:p>
          <a:p>
            <a:r>
              <a:rPr lang="en-US" sz="2000" dirty="0"/>
              <a:t>It’s just this time, instead of the callback method being </a:t>
            </a:r>
            <a:r>
              <a:rPr lang="en-US" sz="2000" dirty="0" err="1"/>
              <a:t>setColor</a:t>
            </a:r>
            <a:r>
              <a:rPr lang="en-US" sz="2000" dirty="0"/>
              <a:t> as before, now it will be a call to dispatch!</a:t>
            </a:r>
            <a:endParaRPr lang="en-US" sz="1800" dirty="0"/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76A86-0577-4FD4-9840-CA8E5644EFA7}"/>
              </a:ext>
            </a:extLst>
          </p:cNvPr>
          <p:cNvSpPr txBox="1"/>
          <p:nvPr/>
        </p:nvSpPr>
        <p:spPr>
          <a:xfrm>
            <a:off x="4749591" y="4459615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1E727-4594-4B32-A645-7A012DC0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86" y="0"/>
            <a:ext cx="9277827" cy="45214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717F98-FAF5-4262-963B-FA1AF5685546}"/>
                  </a:ext>
                </a:extLst>
              </p14:cNvPr>
              <p14:cNvContentPartPr/>
              <p14:nvPr/>
            </p14:nvContentPartPr>
            <p14:xfrm>
              <a:off x="3127552" y="1585390"/>
              <a:ext cx="3067920" cy="574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717F98-FAF5-4262-963B-FA1AF56855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912" y="1576390"/>
                <a:ext cx="308556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7D1BEA-7378-42ED-8E43-B662BBF3A697}"/>
                  </a:ext>
                </a:extLst>
              </p14:cNvPr>
              <p14:cNvContentPartPr/>
              <p14:nvPr/>
            </p14:nvContentPartPr>
            <p14:xfrm>
              <a:off x="3236272" y="2556310"/>
              <a:ext cx="2849760" cy="58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7D1BEA-7378-42ED-8E43-B662BBF3A6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7632" y="2547310"/>
                <a:ext cx="286740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4D64F8-0D02-4309-A174-DCF9F0D15203}"/>
                  </a:ext>
                </a:extLst>
              </p14:cNvPr>
              <p14:cNvContentPartPr/>
              <p14:nvPr/>
            </p14:nvContentPartPr>
            <p14:xfrm>
              <a:off x="3309712" y="3616870"/>
              <a:ext cx="2913120" cy="69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4D64F8-0D02-4309-A174-DCF9F0D152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0712" y="3607870"/>
                <a:ext cx="2930760" cy="7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142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5104435"/>
            <a:ext cx="11136380" cy="1750672"/>
          </a:xfrm>
        </p:spPr>
        <p:txBody>
          <a:bodyPr>
            <a:normAutofit/>
          </a:bodyPr>
          <a:lstStyle/>
          <a:p>
            <a:r>
              <a:rPr lang="en-US" sz="2000" dirty="0"/>
              <a:t>So, maybe a little something like this, yeah?</a:t>
            </a:r>
          </a:p>
          <a:p>
            <a:pPr lvl="1"/>
            <a:r>
              <a:rPr lang="en-US" sz="1600" dirty="0"/>
              <a:t>This is saying, “hey, the </a:t>
            </a:r>
            <a:r>
              <a:rPr lang="en-US" sz="1600" dirty="0" err="1"/>
              <a:t>ColorCounter</a:t>
            </a:r>
            <a:r>
              <a:rPr lang="en-US" sz="1600" dirty="0"/>
              <a:t> component has a prop called </a:t>
            </a:r>
            <a:r>
              <a:rPr lang="en-US" sz="1600" dirty="0" err="1"/>
              <a:t>onIncrease</a:t>
            </a:r>
            <a:r>
              <a:rPr lang="en-US" sz="1600" dirty="0"/>
              <a:t>.</a:t>
            </a:r>
          </a:p>
          <a:p>
            <a:pPr lvl="2"/>
            <a:r>
              <a:rPr lang="en-US" sz="1500" dirty="0" err="1"/>
              <a:t>onIncrease</a:t>
            </a:r>
            <a:r>
              <a:rPr lang="en-US" sz="1500" dirty="0"/>
              <a:t> is a function that has no parameters, and whose body is a call to the dispatch function.</a:t>
            </a:r>
          </a:p>
          <a:p>
            <a:pPr lvl="3"/>
            <a:r>
              <a:rPr lang="en-US" sz="1500" dirty="0"/>
              <a:t>The dispatch function takes one argument: an object with two properties (</a:t>
            </a:r>
            <a:r>
              <a:rPr lang="en-US" sz="1500" dirty="0" err="1"/>
              <a:t>colorToChange</a:t>
            </a:r>
            <a:r>
              <a:rPr lang="en-US" sz="1500" dirty="0"/>
              <a:t> and amount)</a:t>
            </a:r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76A86-0577-4FD4-9840-CA8E5644EFA7}"/>
              </a:ext>
            </a:extLst>
          </p:cNvPr>
          <p:cNvSpPr txBox="1"/>
          <p:nvPr/>
        </p:nvSpPr>
        <p:spPr>
          <a:xfrm>
            <a:off x="4749591" y="4459615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05A7A9-0869-4E83-BD9C-1A6D512F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24" y="43490"/>
            <a:ext cx="10820956" cy="45023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59747E5-763E-46D9-9DC0-44578556CEB2}"/>
                  </a:ext>
                </a:extLst>
              </p14:cNvPr>
              <p14:cNvContentPartPr/>
              <p14:nvPr/>
            </p14:nvContentPartPr>
            <p14:xfrm>
              <a:off x="3304672" y="5850670"/>
              <a:ext cx="1317600" cy="47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59747E5-763E-46D9-9DC0-44578556CE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5672" y="5841670"/>
                <a:ext cx="1335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A19CEE-86A8-43FA-9C90-3070240B9DE3}"/>
                  </a:ext>
                </a:extLst>
              </p14:cNvPr>
              <p14:cNvContentPartPr/>
              <p14:nvPr/>
            </p14:nvContentPartPr>
            <p14:xfrm>
              <a:off x="7401832" y="5856430"/>
              <a:ext cx="12294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A19CEE-86A8-43FA-9C90-3070240B9D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93192" y="5847790"/>
                <a:ext cx="1247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24A776-BE51-4204-BE9B-F0DF20F24811}"/>
                  </a:ext>
                </a:extLst>
              </p14:cNvPr>
              <p14:cNvContentPartPr/>
              <p14:nvPr/>
            </p14:nvContentPartPr>
            <p14:xfrm>
              <a:off x="2291632" y="1619230"/>
              <a:ext cx="1208880" cy="53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24A776-BE51-4204-BE9B-F0DF20F248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2992" y="1610230"/>
                <a:ext cx="12265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30C920-27E7-401B-BAFC-AD3E4FBCC06E}"/>
                  </a:ext>
                </a:extLst>
              </p14:cNvPr>
              <p14:cNvContentPartPr/>
              <p14:nvPr/>
            </p14:nvContentPartPr>
            <p14:xfrm>
              <a:off x="2476672" y="1892110"/>
              <a:ext cx="1104840" cy="5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30C920-27E7-401B-BAFC-AD3E4FBCC0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68032" y="1883110"/>
                <a:ext cx="11224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10601C-0358-4430-BCC3-7BBDAC5FF8AF}"/>
                  </a:ext>
                </a:extLst>
              </p14:cNvPr>
              <p14:cNvContentPartPr/>
              <p14:nvPr/>
            </p14:nvContentPartPr>
            <p14:xfrm>
              <a:off x="4141672" y="6122470"/>
              <a:ext cx="1589040" cy="19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10601C-0358-4430-BCC3-7BBDAC5FF8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23672" y="6104830"/>
                <a:ext cx="1624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5B7A160-2C11-4CAD-92D4-A7B78513B5DA}"/>
                  </a:ext>
                </a:extLst>
              </p14:cNvPr>
              <p14:cNvContentPartPr/>
              <p14:nvPr/>
            </p14:nvContentPartPr>
            <p14:xfrm>
              <a:off x="3744232" y="1892110"/>
              <a:ext cx="20952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5B7A160-2C11-4CAD-92D4-A7B78513B5D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26232" y="1874110"/>
                <a:ext cx="245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8F9541D-1B96-492F-B840-66281D7E9CF1}"/>
                  </a:ext>
                </a:extLst>
              </p14:cNvPr>
              <p14:cNvContentPartPr/>
              <p14:nvPr/>
            </p14:nvContentPartPr>
            <p14:xfrm>
              <a:off x="6759592" y="6110950"/>
              <a:ext cx="3284280" cy="41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8F9541D-1B96-492F-B840-66281D7E9CF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41592" y="6093310"/>
                <a:ext cx="33199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51C8668-6FC5-4CE4-975E-7E3E4DAB6B69}"/>
                  </a:ext>
                </a:extLst>
              </p14:cNvPr>
              <p14:cNvContentPartPr/>
              <p14:nvPr/>
            </p14:nvContentPartPr>
            <p14:xfrm>
              <a:off x="4682032" y="1903990"/>
              <a:ext cx="6382800" cy="11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51C8668-6FC5-4CE4-975E-7E3E4DAB6B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64032" y="1885990"/>
                <a:ext cx="6418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659837-8E0B-4C8C-A061-1C7C82ACF3A1}"/>
                  </a:ext>
                </a:extLst>
              </p14:cNvPr>
              <p14:cNvContentPartPr/>
              <p14:nvPr/>
            </p14:nvContentPartPr>
            <p14:xfrm>
              <a:off x="2100832" y="6419110"/>
              <a:ext cx="3324600" cy="5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659837-8E0B-4C8C-A061-1C7C82ACF3A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82832" y="6401110"/>
                <a:ext cx="3360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2A80ABF-6F9D-4FC4-A71F-9A2DAC2158FC}"/>
                  </a:ext>
                </a:extLst>
              </p14:cNvPr>
              <p14:cNvContentPartPr/>
              <p14:nvPr/>
            </p14:nvContentPartPr>
            <p14:xfrm>
              <a:off x="5781472" y="2036830"/>
              <a:ext cx="4878000" cy="82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2A80ABF-6F9D-4FC4-A71F-9A2DAC2158F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63472" y="2018830"/>
                <a:ext cx="491364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724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5104435"/>
            <a:ext cx="11136380" cy="1750672"/>
          </a:xfrm>
        </p:spPr>
        <p:txBody>
          <a:bodyPr>
            <a:normAutofit/>
          </a:bodyPr>
          <a:lstStyle/>
          <a:p>
            <a:r>
              <a:rPr lang="en-US" sz="2000" dirty="0"/>
              <a:t>And we can give </a:t>
            </a:r>
            <a:r>
              <a:rPr lang="en-US" sz="2000" dirty="0" err="1"/>
              <a:t>onDecrease</a:t>
            </a:r>
            <a:r>
              <a:rPr lang="en-US" sz="2000" dirty="0"/>
              <a:t> a very similar treatment!</a:t>
            </a:r>
          </a:p>
          <a:p>
            <a:r>
              <a:rPr lang="en-US" sz="2000" dirty="0"/>
              <a:t>The big difference that the amount to change by is now the negation of COLOR_INCREMENT.</a:t>
            </a:r>
            <a:endParaRPr lang="en-US" sz="1500" dirty="0"/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76A86-0577-4FD4-9840-CA8E5644EFA7}"/>
              </a:ext>
            </a:extLst>
          </p:cNvPr>
          <p:cNvSpPr txBox="1"/>
          <p:nvPr/>
        </p:nvSpPr>
        <p:spPr>
          <a:xfrm>
            <a:off x="4749591" y="4459615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355CD-5699-4F6C-A95A-D7F69060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77" y="0"/>
            <a:ext cx="11227377" cy="4426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B72967-4D87-40EA-A6D2-38F67D662C15}"/>
                  </a:ext>
                </a:extLst>
              </p14:cNvPr>
              <p14:cNvContentPartPr/>
              <p14:nvPr/>
            </p14:nvContentPartPr>
            <p14:xfrm>
              <a:off x="7807192" y="5995390"/>
              <a:ext cx="1087200" cy="2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B72967-4D87-40EA-A6D2-38F67D662C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8192" y="5986390"/>
                <a:ext cx="11048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3DA5F5-B851-4B62-B803-2E5F6A04F5AF}"/>
                  </a:ext>
                </a:extLst>
              </p14:cNvPr>
              <p14:cNvContentPartPr/>
              <p14:nvPr/>
            </p14:nvContentPartPr>
            <p14:xfrm>
              <a:off x="873592" y="6354310"/>
              <a:ext cx="1864800" cy="9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3DA5F5-B851-4B62-B803-2E5F6A04F5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952" y="6345310"/>
                <a:ext cx="18824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E43025A-8BC1-4652-BAFA-6A9055D4775E}"/>
                  </a:ext>
                </a:extLst>
              </p14:cNvPr>
              <p14:cNvContentPartPr/>
              <p14:nvPr/>
            </p14:nvContentPartPr>
            <p14:xfrm>
              <a:off x="8807992" y="2129350"/>
              <a:ext cx="2141640" cy="64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E43025A-8BC1-4652-BAFA-6A9055D47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99352" y="2120350"/>
                <a:ext cx="215928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0001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26" y="5104435"/>
            <a:ext cx="11136380" cy="1750672"/>
          </a:xfrm>
        </p:spPr>
        <p:txBody>
          <a:bodyPr>
            <a:normAutofit/>
          </a:bodyPr>
          <a:lstStyle/>
          <a:p>
            <a:r>
              <a:rPr lang="en-US" sz="2000" dirty="0"/>
              <a:t>And with that in place, we can now do the same for all of these colors!</a:t>
            </a:r>
          </a:p>
          <a:p>
            <a:r>
              <a:rPr lang="en-US" sz="2000" dirty="0"/>
              <a:t>Very nice!</a:t>
            </a:r>
            <a:endParaRPr lang="en-US" sz="1500" dirty="0"/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76A86-0577-4FD4-9840-CA8E5644EFA7}"/>
              </a:ext>
            </a:extLst>
          </p:cNvPr>
          <p:cNvSpPr txBox="1"/>
          <p:nvPr/>
        </p:nvSpPr>
        <p:spPr>
          <a:xfrm>
            <a:off x="4749591" y="4459615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FDD16-C0DA-4208-BB77-3FAA0899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0" y="0"/>
            <a:ext cx="11449638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1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52" y="5670824"/>
            <a:ext cx="11136380" cy="1750672"/>
          </a:xfrm>
        </p:spPr>
        <p:txBody>
          <a:bodyPr>
            <a:normAutofit/>
          </a:bodyPr>
          <a:lstStyle/>
          <a:p>
            <a:r>
              <a:rPr lang="en-US" sz="2000" dirty="0"/>
              <a:t>Before we can call it a day, we need to change one more thing!</a:t>
            </a:r>
          </a:p>
          <a:p>
            <a:r>
              <a:rPr lang="en-US" sz="2000" dirty="0"/>
              <a:t>Before, our View component that represented the color reference red, green, and blue</a:t>
            </a:r>
          </a:p>
          <a:p>
            <a:pPr lvl="1"/>
            <a:r>
              <a:rPr lang="en-US" sz="1300" dirty="0" err="1"/>
              <a:t>i.e</a:t>
            </a:r>
            <a:r>
              <a:rPr lang="en-US" sz="1300" dirty="0"/>
              <a:t>, the variables we got from the </a:t>
            </a:r>
            <a:r>
              <a:rPr lang="en-US" sz="1300" dirty="0" err="1"/>
              <a:t>useState</a:t>
            </a:r>
            <a:r>
              <a:rPr lang="en-US" sz="1300" dirty="0"/>
              <a:t> hook. We don’t have those any more with this new imagining!</a:t>
            </a:r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76A86-0577-4FD4-9840-CA8E5644EFA7}"/>
              </a:ext>
            </a:extLst>
          </p:cNvPr>
          <p:cNvSpPr txBox="1"/>
          <p:nvPr/>
        </p:nvSpPr>
        <p:spPr>
          <a:xfrm>
            <a:off x="4749591" y="5404638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51D7E-8CC5-4986-8B9B-EB3040FB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08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E7AA7C-0C45-4FBE-8883-7B8E0BE1FC66}"/>
                  </a:ext>
                </a:extLst>
              </p14:cNvPr>
              <p14:cNvContentPartPr/>
              <p14:nvPr/>
            </p14:nvContentPartPr>
            <p14:xfrm>
              <a:off x="8015272" y="4889885"/>
              <a:ext cx="2219400" cy="12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E7AA7C-0C45-4FBE-8883-7B8E0BE1FC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6632" y="4881245"/>
                <a:ext cx="2237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171262-50E7-41BF-B7FC-CD85BCFAD9BA}"/>
                  </a:ext>
                </a:extLst>
              </p14:cNvPr>
              <p14:cNvContentPartPr/>
              <p14:nvPr/>
            </p14:nvContentPartPr>
            <p14:xfrm>
              <a:off x="8703952" y="6562445"/>
              <a:ext cx="2331000" cy="24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171262-50E7-41BF-B7FC-CD85BCFAD9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5312" y="6553445"/>
                <a:ext cx="234864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103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52" y="5670824"/>
            <a:ext cx="11136380" cy="1750672"/>
          </a:xfrm>
        </p:spPr>
        <p:txBody>
          <a:bodyPr>
            <a:normAutofit/>
          </a:bodyPr>
          <a:lstStyle/>
          <a:p>
            <a:r>
              <a:rPr lang="en-US" sz="2000" dirty="0"/>
              <a:t>The “normal” way to fix that is simply to reference the appropriate properties within our state object. </a:t>
            </a:r>
            <a:endParaRPr lang="en-US" sz="1300" dirty="0"/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76A86-0577-4FD4-9840-CA8E5644EFA7}"/>
              </a:ext>
            </a:extLst>
          </p:cNvPr>
          <p:cNvSpPr txBox="1"/>
          <p:nvPr/>
        </p:nvSpPr>
        <p:spPr>
          <a:xfrm>
            <a:off x="4703292" y="5017205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AE4A4-4782-4F91-9B2D-6E3CEED36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" y="262699"/>
            <a:ext cx="12192000" cy="47121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ECB45B-B5DA-444D-9267-D947EA38B7A4}"/>
                  </a:ext>
                </a:extLst>
              </p14:cNvPr>
              <p14:cNvContentPartPr/>
              <p14:nvPr/>
            </p14:nvContentPartPr>
            <p14:xfrm>
              <a:off x="7141192" y="4490285"/>
              <a:ext cx="3535560" cy="12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ECB45B-B5DA-444D-9267-D947EA38B7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2552" y="4481285"/>
                <a:ext cx="355320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5498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10" y="5737045"/>
            <a:ext cx="11136380" cy="1750672"/>
          </a:xfrm>
        </p:spPr>
        <p:txBody>
          <a:bodyPr>
            <a:normAutofit/>
          </a:bodyPr>
          <a:lstStyle/>
          <a:p>
            <a:r>
              <a:rPr lang="en-US" sz="2000" dirty="0"/>
              <a:t>But if you wanted, you could also make use of </a:t>
            </a:r>
            <a:r>
              <a:rPr lang="en-US" sz="2000" dirty="0" err="1"/>
              <a:t>destructuring</a:t>
            </a:r>
            <a:r>
              <a:rPr lang="en-US" sz="2000" dirty="0"/>
              <a:t> of the state object, to “regain access” to variables named red, green, and blue if you so desired.</a:t>
            </a:r>
          </a:p>
          <a:p>
            <a:pPr lvl="1"/>
            <a:r>
              <a:rPr lang="en-US" sz="1100" dirty="0"/>
              <a:t>Here, we </a:t>
            </a:r>
            <a:r>
              <a:rPr lang="en-US" sz="1100" dirty="0" err="1"/>
              <a:t>destructure</a:t>
            </a:r>
            <a:r>
              <a:rPr lang="en-US" sz="1100" dirty="0"/>
              <a:t> using the { } symbols, because we are </a:t>
            </a:r>
            <a:r>
              <a:rPr lang="en-US" sz="1100" dirty="0" err="1"/>
              <a:t>destructuring</a:t>
            </a:r>
            <a:r>
              <a:rPr lang="en-US" sz="1100" dirty="0"/>
              <a:t> an object, instead of an array.</a:t>
            </a:r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76A86-0577-4FD4-9840-CA8E5644EFA7}"/>
              </a:ext>
            </a:extLst>
          </p:cNvPr>
          <p:cNvSpPr txBox="1"/>
          <p:nvPr/>
        </p:nvSpPr>
        <p:spPr>
          <a:xfrm>
            <a:off x="4703292" y="5017205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7391B-1B3C-4884-A68D-BAD33880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4" y="0"/>
            <a:ext cx="12192000" cy="57370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F979DEE-EA11-43BB-8EC6-25B14AAFEB9C}"/>
                  </a:ext>
                </a:extLst>
              </p14:cNvPr>
              <p14:cNvContentPartPr/>
              <p14:nvPr/>
            </p14:nvContentPartPr>
            <p14:xfrm>
              <a:off x="1741912" y="1064525"/>
              <a:ext cx="272592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F979DEE-EA11-43BB-8EC6-25B14AAFEB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912" y="1055885"/>
                <a:ext cx="2743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54130D-800E-4C71-9906-E4EB0E7FDC38}"/>
                  </a:ext>
                </a:extLst>
              </p14:cNvPr>
              <p14:cNvContentPartPr/>
              <p14:nvPr/>
            </p14:nvContentPartPr>
            <p14:xfrm>
              <a:off x="8310472" y="5108765"/>
              <a:ext cx="2183400" cy="53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54130D-800E-4C71-9906-E4EB0E7FDC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1472" y="5100125"/>
                <a:ext cx="2201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53B5E0-4DAF-481B-BA9D-DA32BF3FA636}"/>
                  </a:ext>
                </a:extLst>
              </p14:cNvPr>
              <p14:cNvContentPartPr/>
              <p14:nvPr/>
            </p14:nvContentPartPr>
            <p14:xfrm>
              <a:off x="3078952" y="6140165"/>
              <a:ext cx="6950880" cy="9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53B5E0-4DAF-481B-BA9D-DA32BF3FA6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69952" y="6131165"/>
                <a:ext cx="6968520" cy="1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062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10" y="2014194"/>
            <a:ext cx="6127633" cy="3697912"/>
          </a:xfrm>
        </p:spPr>
        <p:txBody>
          <a:bodyPr>
            <a:normAutofit/>
          </a:bodyPr>
          <a:lstStyle/>
          <a:p>
            <a:r>
              <a:rPr lang="en-US" sz="2000" dirty="0"/>
              <a:t>Regardless, however you did it, it should work now!</a:t>
            </a:r>
          </a:p>
          <a:p>
            <a:endParaRPr lang="en-US" sz="2000" dirty="0"/>
          </a:p>
          <a:p>
            <a:r>
              <a:rPr lang="en-US" sz="2000" dirty="0"/>
              <a:t>Just as before!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9253D-87EC-417D-B18D-5EDAE6E2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62" y="330040"/>
            <a:ext cx="4883401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97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10" y="2014193"/>
            <a:ext cx="6127633" cy="4513765"/>
          </a:xfrm>
        </p:spPr>
        <p:txBody>
          <a:bodyPr>
            <a:normAutofit/>
          </a:bodyPr>
          <a:lstStyle/>
          <a:p>
            <a:r>
              <a:rPr lang="en-US" sz="2000" dirty="0"/>
              <a:t>To be clear: what we did didn’t buy us any additional new functionality!</a:t>
            </a:r>
          </a:p>
          <a:p>
            <a:endParaRPr lang="en-US" sz="2000" dirty="0"/>
          </a:p>
          <a:p>
            <a:r>
              <a:rPr lang="en-US" sz="2000" dirty="0"/>
              <a:t>Nor did it particularly improve performance!</a:t>
            </a:r>
          </a:p>
          <a:p>
            <a:endParaRPr lang="en-US" sz="2000" dirty="0"/>
          </a:p>
          <a:p>
            <a:r>
              <a:rPr lang="en-US" sz="2000" dirty="0"/>
              <a:t>What it *did* do though is introduce us to Reducers.</a:t>
            </a:r>
          </a:p>
          <a:p>
            <a:pPr lvl="1"/>
            <a:r>
              <a:rPr lang="en-US" sz="1800" dirty="0"/>
              <a:t>And there’s going to be stuff later on down the line that will be much easier to appreciate with having a tiny bit of reducer knowledge </a:t>
            </a:r>
            <a:r>
              <a:rPr lang="en-US" sz="1800"/>
              <a:t>under our belts!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9253D-87EC-417D-B18D-5EDAE6E2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62" y="330040"/>
            <a:ext cx="4883401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081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10" y="2014193"/>
            <a:ext cx="6127633" cy="4513765"/>
          </a:xfrm>
        </p:spPr>
        <p:txBody>
          <a:bodyPr>
            <a:normAutofit/>
          </a:bodyPr>
          <a:lstStyle/>
          <a:p>
            <a:r>
              <a:rPr lang="en-US" sz="2000" dirty="0"/>
              <a:t>Let’s re-add validation back in.</a:t>
            </a:r>
          </a:p>
          <a:p>
            <a:endParaRPr lang="en-US" sz="2000" dirty="0"/>
          </a:p>
          <a:p>
            <a:r>
              <a:rPr lang="en-US" sz="2000" dirty="0"/>
              <a:t>Any bets on to how we’re </a:t>
            </a:r>
            <a:r>
              <a:rPr lang="en-US" sz="2000" dirty="0" err="1"/>
              <a:t>gonna</a:t>
            </a:r>
            <a:r>
              <a:rPr lang="en-US" sz="2000" dirty="0"/>
              <a:t> do it?</a:t>
            </a:r>
          </a:p>
          <a:p>
            <a:endParaRPr lang="en-US" sz="2000" dirty="0"/>
          </a:p>
          <a:p>
            <a:r>
              <a:rPr lang="en-US" sz="2000" dirty="0"/>
              <a:t>Maybe as a first “mind’s eye” programming question – where-</a:t>
            </a:r>
            <a:r>
              <a:rPr lang="en-US" sz="2000" dirty="0" err="1"/>
              <a:t>ish</a:t>
            </a:r>
            <a:r>
              <a:rPr lang="en-US" sz="2000" dirty="0"/>
              <a:t> do you think the validation should happen?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9253D-87EC-417D-B18D-5EDAE6E2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62" y="330040"/>
            <a:ext cx="4883401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4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One thing that I want us to recall about the app:</a:t>
            </a:r>
          </a:p>
          <a:p>
            <a:pPr lvl="1"/>
            <a:r>
              <a:rPr lang="en-US" sz="1600" dirty="0"/>
              <a:t>We have three separate pieces of state that we are working with.</a:t>
            </a:r>
          </a:p>
          <a:p>
            <a:pPr lvl="1"/>
            <a:r>
              <a:rPr lang="en-US" sz="1600" dirty="0"/>
              <a:t>One number for red, one number for green, and one number for blue.</a:t>
            </a:r>
          </a:p>
          <a:p>
            <a:endParaRPr lang="en-US" sz="1800" dirty="0"/>
          </a:p>
          <a:p>
            <a:r>
              <a:rPr lang="en-US" sz="1800" dirty="0"/>
              <a:t>And another thing to keep in mind: these </a:t>
            </a:r>
            <a:r>
              <a:rPr lang="en-US" sz="1800" b="1" dirty="0"/>
              <a:t>pieces of state are very interrelated</a:t>
            </a:r>
            <a:r>
              <a:rPr lang="en-US" sz="1800" dirty="0"/>
              <a:t>.</a:t>
            </a:r>
          </a:p>
          <a:p>
            <a:pPr lvl="1"/>
            <a:r>
              <a:rPr lang="en-US" sz="1600" dirty="0"/>
              <a:t>We need all three pieces of state to achieve our goal of changing the square color.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7EB1C-01CB-5247-9365-7EBA343B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2" y="19050"/>
            <a:ext cx="538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11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0" y="3836644"/>
            <a:ext cx="10076690" cy="4513765"/>
          </a:xfrm>
        </p:spPr>
        <p:txBody>
          <a:bodyPr>
            <a:normAutofit/>
          </a:bodyPr>
          <a:lstStyle/>
          <a:p>
            <a:r>
              <a:rPr lang="en-US" sz="2000" dirty="0"/>
              <a:t>Our reducer function seems like a reasonable place!</a:t>
            </a:r>
          </a:p>
          <a:p>
            <a:endParaRPr lang="en-US" sz="2000" dirty="0"/>
          </a:p>
          <a:p>
            <a:r>
              <a:rPr lang="en-US" sz="2000" dirty="0"/>
              <a:t>This is where we change the state, so it seems like a good place to check that what we’re changing the state to is something that we actually like!</a:t>
            </a:r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358E-220E-C443-9F84-EB266102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-95250"/>
            <a:ext cx="105410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49139-17B4-D243-9015-DD1C30694E6E}"/>
              </a:ext>
            </a:extLst>
          </p:cNvPr>
          <p:cNvSpPr txBox="1"/>
          <p:nvPr/>
        </p:nvSpPr>
        <p:spPr>
          <a:xfrm>
            <a:off x="9495090" y="3803650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</p:spTree>
    <p:extLst>
      <p:ext uri="{BB962C8B-B14F-4D97-AF65-F5344CB8AC3E}">
        <p14:creationId xmlns:p14="http://schemas.microsoft.com/office/powerpoint/2010/main" val="2727474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10" y="4864537"/>
            <a:ext cx="10076690" cy="4513765"/>
          </a:xfrm>
        </p:spPr>
        <p:txBody>
          <a:bodyPr>
            <a:normAutofit/>
          </a:bodyPr>
          <a:lstStyle/>
          <a:p>
            <a:r>
              <a:rPr lang="en-US" sz="2000" dirty="0"/>
              <a:t>So, you know, basically what we had before seems good, yeah?</a:t>
            </a:r>
          </a:p>
          <a:p>
            <a:pPr lvl="1"/>
            <a:r>
              <a:rPr lang="en-US" sz="1800" dirty="0"/>
              <a:t>An if statement, checking to see if the current amount plus the amount to change by puts us either too low or too high.</a:t>
            </a:r>
          </a:p>
          <a:p>
            <a:r>
              <a:rPr lang="en-US" sz="2000" dirty="0"/>
              <a:t>But what do we do in the body of the if?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C3509-DBB8-6647-8542-2BB35F3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471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C68E89-1474-8F4B-A937-1392B809A209}"/>
              </a:ext>
            </a:extLst>
          </p:cNvPr>
          <p:cNvSpPr txBox="1"/>
          <p:nvPr/>
        </p:nvSpPr>
        <p:spPr>
          <a:xfrm>
            <a:off x="9482390" y="467987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43D1B6-8479-2C47-8583-0AA77AD89805}"/>
                  </a:ext>
                </a:extLst>
              </p14:cNvPr>
              <p14:cNvContentPartPr/>
              <p14:nvPr/>
            </p14:nvContentPartPr>
            <p14:xfrm>
              <a:off x="5089560" y="5672540"/>
              <a:ext cx="171720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43D1B6-8479-2C47-8583-0AA77AD898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560" y="5663900"/>
                <a:ext cx="173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98A651-BB15-A04E-BF06-801661DD0836}"/>
                  </a:ext>
                </a:extLst>
              </p14:cNvPr>
              <p14:cNvContentPartPr/>
              <p14:nvPr/>
            </p14:nvContentPartPr>
            <p14:xfrm>
              <a:off x="7462320" y="5701700"/>
              <a:ext cx="2215440" cy="26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98A651-BB15-A04E-BF06-801661DD08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6320" y="5665700"/>
                <a:ext cx="22870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672D6B-4EBF-4E4E-8687-5B80FE1D6C62}"/>
                  </a:ext>
                </a:extLst>
              </p14:cNvPr>
              <p14:cNvContentPartPr/>
              <p14:nvPr/>
            </p14:nvContentPartPr>
            <p14:xfrm>
              <a:off x="4582680" y="1768340"/>
              <a:ext cx="1234800" cy="22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672D6B-4EBF-4E4E-8687-5B80FE1D6C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6680" y="1732340"/>
                <a:ext cx="1306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7AC960-3270-014F-A89F-7B7D4845175F}"/>
                  </a:ext>
                </a:extLst>
              </p14:cNvPr>
              <p14:cNvContentPartPr/>
              <p14:nvPr/>
            </p14:nvContentPartPr>
            <p14:xfrm>
              <a:off x="8233080" y="1760060"/>
              <a:ext cx="1395000" cy="39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7AC960-3270-014F-A89F-7B7D484517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7440" y="1724060"/>
                <a:ext cx="14666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E9DBC1-2A96-DD40-B2A7-1EB0D8E561FC}"/>
                  </a:ext>
                </a:extLst>
              </p14:cNvPr>
              <p14:cNvContentPartPr/>
              <p14:nvPr/>
            </p14:nvContentPartPr>
            <p14:xfrm>
              <a:off x="3290280" y="1769780"/>
              <a:ext cx="914400" cy="4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E9DBC1-2A96-DD40-B2A7-1EB0D8E561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1640" y="1760780"/>
                <a:ext cx="932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91E23B-0A52-5C42-B461-BF774DF20F1D}"/>
                  </a:ext>
                </a:extLst>
              </p14:cNvPr>
              <p14:cNvContentPartPr/>
              <p14:nvPr/>
            </p14:nvContentPartPr>
            <p14:xfrm>
              <a:off x="6939960" y="1783820"/>
              <a:ext cx="94608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91E23B-0A52-5C42-B461-BF774DF20F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30960" y="1775180"/>
                <a:ext cx="96372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01232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10" y="4864537"/>
            <a:ext cx="10076690" cy="4513765"/>
          </a:xfrm>
        </p:spPr>
        <p:txBody>
          <a:bodyPr>
            <a:normAutofit/>
          </a:bodyPr>
          <a:lstStyle/>
          <a:p>
            <a:r>
              <a:rPr lang="en-US" sz="2000" dirty="0"/>
              <a:t>You might be tempted to just put a return statement here, but what’s the gotcha?</a:t>
            </a:r>
          </a:p>
          <a:p>
            <a:r>
              <a:rPr lang="en-US" sz="2000" dirty="0"/>
              <a:t>A reducer *always* needs to return an object that represents the state!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68E89-1474-8F4B-A937-1392B809A209}"/>
              </a:ext>
            </a:extLst>
          </p:cNvPr>
          <p:cNvSpPr txBox="1"/>
          <p:nvPr/>
        </p:nvSpPr>
        <p:spPr>
          <a:xfrm>
            <a:off x="9482390" y="467987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901E2-5733-3145-B503-2201D84A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6299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66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10" y="2014194"/>
            <a:ext cx="6812790" cy="4513765"/>
          </a:xfrm>
        </p:spPr>
        <p:txBody>
          <a:bodyPr>
            <a:normAutofit/>
          </a:bodyPr>
          <a:lstStyle/>
          <a:p>
            <a:r>
              <a:rPr lang="en-US" sz="2000" dirty="0"/>
              <a:t>Otherwise, you’ll end up with an error message that looks like this!</a:t>
            </a:r>
          </a:p>
          <a:p>
            <a:endParaRPr lang="en-US" sz="2000" dirty="0"/>
          </a:p>
          <a:p>
            <a:r>
              <a:rPr lang="en-US" sz="2000" dirty="0"/>
              <a:t>Here, we returned “nothing” (i.e., undefined), and it is sad because it wanted an object that contained a property for ’red’</a:t>
            </a:r>
          </a:p>
          <a:p>
            <a:pPr lvl="1"/>
            <a:r>
              <a:rPr lang="en-US" sz="1800" dirty="0"/>
              <a:t>And so it freaked out and produced an error when it tried looking for the ‘red’ property on an undefined object.</a:t>
            </a:r>
          </a:p>
          <a:p>
            <a:endParaRPr lang="en-US" sz="2000" dirty="0"/>
          </a:p>
          <a:p>
            <a:r>
              <a:rPr lang="en-US" sz="2000" dirty="0"/>
              <a:t>And hopefully that makes sense, right?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8C5BA-99A2-6E49-89CE-E6694E30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162" y="0"/>
            <a:ext cx="362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15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10" y="2014195"/>
            <a:ext cx="10832340" cy="906806"/>
          </a:xfrm>
        </p:spPr>
        <p:txBody>
          <a:bodyPr>
            <a:normAutofit/>
          </a:bodyPr>
          <a:lstStyle/>
          <a:p>
            <a:r>
              <a:rPr lang="en-US" sz="2000" dirty="0"/>
              <a:t>We pass the “dispatch” function to our </a:t>
            </a:r>
            <a:r>
              <a:rPr lang="en-US" sz="2000" dirty="0" err="1"/>
              <a:t>ColorCounter</a:t>
            </a:r>
            <a:r>
              <a:rPr lang="en-US" sz="2000" dirty="0"/>
              <a:t> components via the </a:t>
            </a:r>
            <a:r>
              <a:rPr lang="en-US" sz="2000" dirty="0" err="1"/>
              <a:t>onIncrease</a:t>
            </a:r>
            <a:r>
              <a:rPr lang="en-US" sz="2000" dirty="0"/>
              <a:t> and </a:t>
            </a:r>
            <a:r>
              <a:rPr lang="en-US" sz="2000" dirty="0" err="1"/>
              <a:t>onDecrease</a:t>
            </a:r>
            <a:r>
              <a:rPr lang="en-US" sz="2000" dirty="0"/>
              <a:t> props.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BD861-3D64-A042-A9FF-BEB7C9CF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642594"/>
            <a:ext cx="10528300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7D0B52-9B15-0A4F-82F1-08AE5245BD03}"/>
              </a:ext>
            </a:extLst>
          </p:cNvPr>
          <p:cNvSpPr txBox="1"/>
          <p:nvPr/>
        </p:nvSpPr>
        <p:spPr>
          <a:xfrm>
            <a:off x="9371265" y="330041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A8AC2-0934-034F-9316-5BF830B58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921000"/>
            <a:ext cx="9969500" cy="1955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061516-A64C-714D-A66E-B4B2D6ECD2CC}"/>
              </a:ext>
            </a:extLst>
          </p:cNvPr>
          <p:cNvSpPr txBox="1">
            <a:spLocks/>
          </p:cNvSpPr>
          <p:nvPr/>
        </p:nvSpPr>
        <p:spPr>
          <a:xfrm>
            <a:off x="527810" y="5308600"/>
            <a:ext cx="10832340" cy="9068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Those get attached to </a:t>
            </a:r>
            <a:r>
              <a:rPr lang="en-US" sz="2000" dirty="0" err="1"/>
              <a:t>ColorCounter’s</a:t>
            </a:r>
            <a:r>
              <a:rPr lang="en-US" sz="2000" dirty="0"/>
              <a:t> Button components as their </a:t>
            </a:r>
            <a:r>
              <a:rPr lang="en-US" sz="2000" dirty="0" err="1"/>
              <a:t>onPress</a:t>
            </a:r>
            <a:r>
              <a:rPr lang="en-US" sz="2000" dirty="0"/>
              <a:t> handlers.</a:t>
            </a:r>
          </a:p>
          <a:p>
            <a:r>
              <a:rPr lang="en-US" sz="2000" dirty="0"/>
              <a:t>i.e., every time a button is pushed, dispatch is called.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E96A-A04F-1C4B-AEE3-4BD498B88348}"/>
              </a:ext>
            </a:extLst>
          </p:cNvPr>
          <p:cNvSpPr txBox="1"/>
          <p:nvPr/>
        </p:nvSpPr>
        <p:spPr>
          <a:xfrm>
            <a:off x="9371265" y="2609177"/>
            <a:ext cx="185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ColorCounter.js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005868-179E-9F4D-9089-628682A03632}"/>
                  </a:ext>
                </a:extLst>
              </p14:cNvPr>
              <p14:cNvContentPartPr/>
              <p14:nvPr/>
            </p14:nvContentPartPr>
            <p14:xfrm>
              <a:off x="3707160" y="1220420"/>
              <a:ext cx="151092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005868-179E-9F4D-9089-628682A036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8520" y="1211420"/>
                <a:ext cx="1528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5D448B-64FF-D849-BE1E-D0EFE9A88411}"/>
                  </a:ext>
                </a:extLst>
              </p14:cNvPr>
              <p14:cNvContentPartPr/>
              <p14:nvPr/>
            </p14:nvContentPartPr>
            <p14:xfrm>
              <a:off x="3782400" y="1522460"/>
              <a:ext cx="2047320" cy="6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5D448B-64FF-D849-BE1E-D0EFE9A884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3400" y="1513460"/>
                <a:ext cx="2064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56ADD51-8E76-734D-BCA2-926EFD420334}"/>
                  </a:ext>
                </a:extLst>
              </p14:cNvPr>
              <p14:cNvContentPartPr/>
              <p14:nvPr/>
            </p14:nvContentPartPr>
            <p14:xfrm>
              <a:off x="4058160" y="4045700"/>
              <a:ext cx="2275920" cy="45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56ADD51-8E76-734D-BCA2-926EFD4203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49520" y="4037060"/>
                <a:ext cx="22935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DE6AEE-E7DB-C248-B30A-E2AC6BE665CB}"/>
                  </a:ext>
                </a:extLst>
              </p14:cNvPr>
              <p14:cNvContentPartPr/>
              <p14:nvPr/>
            </p14:nvContentPartPr>
            <p14:xfrm>
              <a:off x="4057440" y="4386980"/>
              <a:ext cx="2375640" cy="30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DE6AEE-E7DB-C248-B30A-E2AC6BE665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48800" y="4377980"/>
                <a:ext cx="2393280" cy="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445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10" y="5129642"/>
            <a:ext cx="11156190" cy="1416691"/>
          </a:xfrm>
        </p:spPr>
        <p:txBody>
          <a:bodyPr>
            <a:normAutofit/>
          </a:bodyPr>
          <a:lstStyle/>
          <a:p>
            <a:r>
              <a:rPr lang="en-US" sz="2000" dirty="0"/>
              <a:t>Calling dispatch runs our reducer – which (is supposed to) return what the new state is.</a:t>
            </a:r>
          </a:p>
          <a:p>
            <a:r>
              <a:rPr lang="en-US" sz="2000" dirty="0"/>
              <a:t>Regardless, once the reducer returns, the component it is used in re-renders.</a:t>
            </a:r>
          </a:p>
          <a:p>
            <a:pPr lvl="1"/>
            <a:r>
              <a:rPr lang="en-US" sz="1800" dirty="0"/>
              <a:t>But then, what happens if we are in the case where red is a “bad” value, and we return nothing?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D0B52-9B15-0A4F-82F1-08AE5245BD03}"/>
              </a:ext>
            </a:extLst>
          </p:cNvPr>
          <p:cNvSpPr txBox="1"/>
          <p:nvPr/>
        </p:nvSpPr>
        <p:spPr>
          <a:xfrm>
            <a:off x="9371265" y="0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E73D8-63AD-1444-9375-432A14D8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11666"/>
            <a:ext cx="10579100" cy="4686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D378F49-6314-0E47-96DB-779FF95FD65E}"/>
                  </a:ext>
                </a:extLst>
              </p14:cNvPr>
              <p14:cNvContentPartPr/>
              <p14:nvPr/>
            </p14:nvContentPartPr>
            <p14:xfrm>
              <a:off x="3333120" y="2244260"/>
              <a:ext cx="660960" cy="9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D378F49-6314-0E47-96DB-779FF95FD6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4480" y="2235260"/>
                <a:ext cx="678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5D09ACB-075C-6149-8D35-D3E53DE7994F}"/>
                  </a:ext>
                </a:extLst>
              </p14:cNvPr>
              <p14:cNvContentPartPr/>
              <p14:nvPr/>
            </p14:nvContentPartPr>
            <p14:xfrm>
              <a:off x="8523600" y="6405140"/>
              <a:ext cx="2685600" cy="56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5D09ACB-075C-6149-8D35-D3E53DE799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4960" y="6396140"/>
                <a:ext cx="270324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109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5" y="2808890"/>
            <a:ext cx="11156190" cy="3503010"/>
          </a:xfrm>
        </p:spPr>
        <p:txBody>
          <a:bodyPr>
            <a:normAutofit/>
          </a:bodyPr>
          <a:lstStyle/>
          <a:p>
            <a:r>
              <a:rPr lang="en-US" sz="2000" dirty="0"/>
              <a:t>Well, if you go back to our functional component, we recall that the state that our reducer returns gets stored in this state variable.</a:t>
            </a:r>
          </a:p>
          <a:p>
            <a:endParaRPr lang="en-US" sz="2000" dirty="0"/>
          </a:p>
          <a:p>
            <a:r>
              <a:rPr lang="en-US" sz="2000" dirty="0"/>
              <a:t> And at present, the very first thing we’re doing is </a:t>
            </a:r>
            <a:r>
              <a:rPr lang="en-US" sz="2000" dirty="0" err="1"/>
              <a:t>destructuring</a:t>
            </a:r>
            <a:r>
              <a:rPr lang="en-US" sz="2000" dirty="0"/>
              <a:t> it! Trying to store ‘red’ in its own variable!</a:t>
            </a:r>
          </a:p>
          <a:p>
            <a:r>
              <a:rPr lang="en-US" sz="2000" dirty="0"/>
              <a:t>But that will only work if  state has a property called red.</a:t>
            </a:r>
          </a:p>
          <a:p>
            <a:pPr lvl="1"/>
            <a:r>
              <a:rPr lang="en-US" sz="1800" dirty="0"/>
              <a:t>And if our reducer returns nothing, it won’t! It won’t have any properties!</a:t>
            </a:r>
          </a:p>
          <a:p>
            <a:pPr lvl="2"/>
            <a:r>
              <a:rPr lang="en-US" sz="1500" dirty="0"/>
              <a:t>And thus why it crashed and complained about ‘red’ missing!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D0B52-9B15-0A4F-82F1-08AE5245BD03}"/>
              </a:ext>
            </a:extLst>
          </p:cNvPr>
          <p:cNvSpPr txBox="1"/>
          <p:nvPr/>
        </p:nvSpPr>
        <p:spPr>
          <a:xfrm>
            <a:off x="9409365" y="647826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4C85A-EA78-F04C-A442-59EFD1E6A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17158"/>
            <a:ext cx="109601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7E8C5C-6B00-164F-95F7-A1DB5D02A0B5}"/>
                  </a:ext>
                </a:extLst>
              </p14:cNvPr>
              <p14:cNvContentPartPr/>
              <p14:nvPr/>
            </p14:nvContentPartPr>
            <p14:xfrm>
              <a:off x="2257080" y="3649700"/>
              <a:ext cx="3288960" cy="16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7E8C5C-6B00-164F-95F7-A1DB5D02A0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8080" y="3641060"/>
                <a:ext cx="33066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808A9FD-743F-7E45-B397-86D1E98D2994}"/>
                  </a:ext>
                </a:extLst>
              </p14:cNvPr>
              <p14:cNvContentPartPr/>
              <p14:nvPr/>
            </p14:nvContentPartPr>
            <p14:xfrm>
              <a:off x="2707440" y="1852580"/>
              <a:ext cx="571680" cy="3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808A9FD-743F-7E45-B397-86D1E98D29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8440" y="1843940"/>
                <a:ext cx="589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94881A-EF30-4C44-AF70-ACAFD790F2CD}"/>
                  </a:ext>
                </a:extLst>
              </p14:cNvPr>
              <p14:cNvContentPartPr/>
              <p14:nvPr/>
            </p14:nvContentPartPr>
            <p14:xfrm>
              <a:off x="4894440" y="2142740"/>
              <a:ext cx="55512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94881A-EF30-4C44-AF70-ACAFD790F2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5800" y="2133740"/>
                <a:ext cx="572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5D8B14-7518-9640-A790-9551D8A2D904}"/>
                  </a:ext>
                </a:extLst>
              </p14:cNvPr>
              <p14:cNvContentPartPr/>
              <p14:nvPr/>
            </p14:nvContentPartPr>
            <p14:xfrm>
              <a:off x="3971760" y="5355380"/>
              <a:ext cx="467280" cy="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5D8B14-7518-9640-A790-9551D8A2D9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2760" y="5346380"/>
                <a:ext cx="4849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35237F4-B173-7B49-B955-7234B9D1CF36}"/>
                  </a:ext>
                </a:extLst>
              </p14:cNvPr>
              <p14:cNvContentPartPr/>
              <p14:nvPr/>
            </p14:nvContentPartPr>
            <p14:xfrm>
              <a:off x="7164600" y="5417660"/>
              <a:ext cx="433080" cy="3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35237F4-B173-7B49-B955-7234B9D1CF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28960" y="5382020"/>
                <a:ext cx="504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3CE1CFB-48C2-444D-8F56-409A19194392}"/>
                  </a:ext>
                </a:extLst>
              </p14:cNvPr>
              <p14:cNvContentPartPr/>
              <p14:nvPr/>
            </p14:nvContentPartPr>
            <p14:xfrm>
              <a:off x="2682240" y="2214380"/>
              <a:ext cx="30132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3CE1CFB-48C2-444D-8F56-409A191943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46240" y="2178380"/>
                <a:ext cx="37296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01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5" y="2364390"/>
            <a:ext cx="11156190" cy="3503010"/>
          </a:xfrm>
        </p:spPr>
        <p:txBody>
          <a:bodyPr>
            <a:normAutofit/>
          </a:bodyPr>
          <a:lstStyle/>
          <a:p>
            <a:r>
              <a:rPr lang="en-US" sz="2000" dirty="0"/>
              <a:t>And if you were so inclined, you could use the ternary expression here as well!</a:t>
            </a:r>
          </a:p>
          <a:p>
            <a:endParaRPr lang="en-US" sz="2000" dirty="0"/>
          </a:p>
          <a:p>
            <a:r>
              <a:rPr lang="en-US" sz="2000" dirty="0"/>
              <a:t>We open with return…</a:t>
            </a:r>
          </a:p>
          <a:p>
            <a:r>
              <a:rPr lang="en-US" sz="2000" dirty="0"/>
              <a:t>And then the ternary expression will select one of two things to return</a:t>
            </a:r>
          </a:p>
          <a:p>
            <a:pPr lvl="1"/>
            <a:r>
              <a:rPr lang="en-US" sz="1800" dirty="0"/>
              <a:t>If the Boolean expression evaluates to true (i.e., the value is bad) return the current state.</a:t>
            </a:r>
          </a:p>
          <a:p>
            <a:pPr lvl="1"/>
            <a:r>
              <a:rPr lang="en-US" sz="1800" dirty="0"/>
              <a:t>Otherwise, return the object that contains the adjusted state.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D0B52-9B15-0A4F-82F1-08AE5245BD03}"/>
              </a:ext>
            </a:extLst>
          </p:cNvPr>
          <p:cNvSpPr txBox="1"/>
          <p:nvPr/>
        </p:nvSpPr>
        <p:spPr>
          <a:xfrm>
            <a:off x="8694990" y="621268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C9499F-AC27-1548-A010-B1262200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990600"/>
            <a:ext cx="8737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6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5" y="5562600"/>
            <a:ext cx="11156190" cy="965200"/>
          </a:xfrm>
        </p:spPr>
        <p:txBody>
          <a:bodyPr>
            <a:normAutofit/>
          </a:bodyPr>
          <a:lstStyle/>
          <a:p>
            <a:r>
              <a:rPr lang="en-US" sz="2000" dirty="0"/>
              <a:t>And so then the reducer might end up looking a little something like this!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D0B52-9B15-0A4F-82F1-08AE5245BD03}"/>
              </a:ext>
            </a:extLst>
          </p:cNvPr>
          <p:cNvSpPr txBox="1"/>
          <p:nvPr/>
        </p:nvSpPr>
        <p:spPr>
          <a:xfrm>
            <a:off x="10320590" y="5491202"/>
            <a:ext cx="187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SquareScreen.js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BAE34-4F64-544B-B38C-AAC94E38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0"/>
            <a:ext cx="10858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83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5" y="1828800"/>
            <a:ext cx="9324595" cy="4826000"/>
          </a:xfrm>
        </p:spPr>
        <p:txBody>
          <a:bodyPr>
            <a:normAutofit/>
          </a:bodyPr>
          <a:lstStyle/>
          <a:p>
            <a:r>
              <a:rPr lang="en-US" sz="2000" dirty="0"/>
              <a:t>So great! We did it! We made a lovely reducer! And without the loss of data validation!</a:t>
            </a:r>
          </a:p>
          <a:p>
            <a:endParaRPr lang="en-US" sz="2000" dirty="0"/>
          </a:p>
          <a:p>
            <a:r>
              <a:rPr lang="en-US" sz="2000" dirty="0"/>
              <a:t>As said a few times: this will set us up for greater success in the future!</a:t>
            </a:r>
          </a:p>
          <a:p>
            <a:endParaRPr lang="en-US" sz="2000" dirty="0"/>
          </a:p>
          <a:p>
            <a:r>
              <a:rPr lang="en-US" sz="2000" dirty="0"/>
              <a:t>Before we close out, let’s chat about a few community conventions.</a:t>
            </a:r>
          </a:p>
        </p:txBody>
      </p:sp>
    </p:spTree>
    <p:extLst>
      <p:ext uri="{BB962C8B-B14F-4D97-AF65-F5344CB8AC3E}">
        <p14:creationId xmlns:p14="http://schemas.microsoft.com/office/powerpoint/2010/main" val="185400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lastly: for now, just note that there are *exactly* six ways that these pieces of data can change.</a:t>
            </a:r>
          </a:p>
          <a:p>
            <a:pPr lvl="1"/>
            <a:r>
              <a:rPr lang="en-US" sz="1800" dirty="0"/>
              <a:t>Two for each color!</a:t>
            </a:r>
          </a:p>
          <a:p>
            <a:pPr lvl="2"/>
            <a:r>
              <a:rPr lang="en-US" sz="1700" dirty="0"/>
              <a:t>Any given color can either go up, or go down, in exactly one way (i.e., the button press).</a:t>
            </a:r>
          </a:p>
          <a:p>
            <a:endParaRPr lang="en-US" sz="2000" dirty="0"/>
          </a:p>
          <a:p>
            <a:r>
              <a:rPr lang="en-US" sz="2000" dirty="0"/>
              <a:t>You could say that the way that our state is changing is </a:t>
            </a:r>
            <a:r>
              <a:rPr lang="en-US" sz="2000" b="1" dirty="0"/>
              <a:t>precisely known</a:t>
            </a:r>
            <a:r>
              <a:rPr lang="en-US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7EB1C-01CB-5247-9365-7EBA343B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2" y="19050"/>
            <a:ext cx="538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06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000" strike="sngStrike" dirty="0"/>
              <a:t>Introduction to Reducers</a:t>
            </a:r>
          </a:p>
          <a:p>
            <a:r>
              <a:rPr lang="en-US" sz="2000" strike="sngStrike" dirty="0"/>
              <a:t>Creating a Reducer</a:t>
            </a:r>
          </a:p>
          <a:p>
            <a:r>
              <a:rPr lang="en-US" sz="2000" dirty="0"/>
              <a:t>Some Reducer Coding Conventions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4159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5" y="1828800"/>
            <a:ext cx="11153395" cy="4826000"/>
          </a:xfrm>
        </p:spPr>
        <p:txBody>
          <a:bodyPr>
            <a:normAutofit/>
          </a:bodyPr>
          <a:lstStyle/>
          <a:p>
            <a:r>
              <a:rPr lang="en-US" sz="2000" dirty="0"/>
              <a:t>It’s helpful to know about conventions for a couple of reasons!</a:t>
            </a:r>
          </a:p>
          <a:p>
            <a:endParaRPr lang="en-US" sz="2000" dirty="0"/>
          </a:p>
          <a:p>
            <a:r>
              <a:rPr lang="en-US" sz="2000" dirty="0"/>
              <a:t>It means that if another engineer were to ever look at your code, they would immediately understand what certain variables are meant to do.</a:t>
            </a:r>
          </a:p>
          <a:p>
            <a:pPr lvl="1"/>
            <a:r>
              <a:rPr lang="en-US" sz="1800" dirty="0"/>
              <a:t>Just like how in Java, you can immediately tell if a type is a primitive type or a non-primitive type by whether or not it begins with a capital letter!</a:t>
            </a:r>
          </a:p>
          <a:p>
            <a:endParaRPr lang="en-US" sz="2000" dirty="0"/>
          </a:p>
          <a:p>
            <a:r>
              <a:rPr lang="en-US" sz="2000" dirty="0"/>
              <a:t>But it also means that *you* will be better equipped to read code written by others, too!</a:t>
            </a:r>
          </a:p>
          <a:p>
            <a:pPr lvl="1"/>
            <a:r>
              <a:rPr lang="en-US" sz="1800" dirty="0"/>
              <a:t>Like, say, if you were ever looking something up on Stack Overflow ;)  </a:t>
            </a:r>
          </a:p>
        </p:txBody>
      </p:sp>
    </p:spTree>
    <p:extLst>
      <p:ext uri="{BB962C8B-B14F-4D97-AF65-F5344CB8AC3E}">
        <p14:creationId xmlns:p14="http://schemas.microsoft.com/office/powerpoint/2010/main" val="2299018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5" y="1828800"/>
            <a:ext cx="11153395" cy="1600200"/>
          </a:xfrm>
        </p:spPr>
        <p:txBody>
          <a:bodyPr>
            <a:normAutofit/>
          </a:bodyPr>
          <a:lstStyle/>
          <a:p>
            <a:r>
              <a:rPr lang="en-US" sz="2000" dirty="0"/>
              <a:t>So, our action object that our reducer used had these properties, yeah?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D81D3-076D-2644-9E29-10A1B2EA00F1}"/>
              </a:ext>
            </a:extLst>
          </p:cNvPr>
          <p:cNvSpPr/>
          <p:nvPr/>
        </p:nvSpPr>
        <p:spPr>
          <a:xfrm>
            <a:off x="3505200" y="2451100"/>
            <a:ext cx="3937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 err="1">
                <a:solidFill>
                  <a:schemeClr val="bg1"/>
                </a:solidFill>
              </a:rPr>
              <a:t>colorToChange</a:t>
            </a:r>
            <a:r>
              <a:rPr lang="en-US" dirty="0">
                <a:solidFill>
                  <a:schemeClr val="bg1"/>
                </a:solidFill>
              </a:rPr>
              <a:t>: ‘red’, amount: 20}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B7F6EA-A204-3F49-A41D-ED56C285D8A0}"/>
              </a:ext>
            </a:extLst>
          </p:cNvPr>
          <p:cNvSpPr txBox="1">
            <a:spLocks/>
          </p:cNvSpPr>
          <p:nvPr/>
        </p:nvSpPr>
        <p:spPr>
          <a:xfrm>
            <a:off x="517905" y="4843806"/>
            <a:ext cx="11153395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That is, action objects typically have a property named type, and a property named payload.</a:t>
            </a: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79489D-DDB5-3B41-A5C9-9D9B212FED5F}"/>
              </a:ext>
            </a:extLst>
          </p:cNvPr>
          <p:cNvSpPr/>
          <p:nvPr/>
        </p:nvSpPr>
        <p:spPr>
          <a:xfrm>
            <a:off x="3505200" y="3857003"/>
            <a:ext cx="3937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{type: ‘</a:t>
            </a:r>
            <a:r>
              <a:rPr lang="en-US" dirty="0" err="1">
                <a:solidFill>
                  <a:schemeClr val="bg1"/>
                </a:solidFill>
              </a:rPr>
              <a:t>change_red</a:t>
            </a:r>
            <a:r>
              <a:rPr lang="en-US" dirty="0">
                <a:solidFill>
                  <a:schemeClr val="bg1"/>
                </a:solidFill>
              </a:rPr>
              <a:t>’, payload: 20}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42FC6B-ADCA-5C45-A233-54DFA52B7503}"/>
              </a:ext>
            </a:extLst>
          </p:cNvPr>
          <p:cNvSpPr txBox="1">
            <a:spLocks/>
          </p:cNvSpPr>
          <p:nvPr/>
        </p:nvSpPr>
        <p:spPr>
          <a:xfrm>
            <a:off x="670304" y="3396007"/>
            <a:ext cx="11153395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As it turns out, reducer action objects typically have two very specific property names: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2633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5" y="1828800"/>
            <a:ext cx="11153395" cy="4165600"/>
          </a:xfrm>
        </p:spPr>
        <p:txBody>
          <a:bodyPr>
            <a:normAutofit/>
          </a:bodyPr>
          <a:lstStyle/>
          <a:p>
            <a:r>
              <a:rPr lang="en-US" sz="2000" dirty="0"/>
              <a:t>The property “type” is a string that communicates what is the type of change to the state we are talking about here.</a:t>
            </a:r>
          </a:p>
          <a:p>
            <a:pPr lvl="1"/>
            <a:r>
              <a:rPr lang="en-US" sz="1800" dirty="0"/>
              <a:t>So the value ‘</a:t>
            </a:r>
            <a:r>
              <a:rPr lang="en-US" sz="1800" dirty="0" err="1"/>
              <a:t>change_red</a:t>
            </a:r>
            <a:r>
              <a:rPr lang="en-US" sz="1800" dirty="0"/>
              <a:t>’ implies that the type of change we wish to make to the state is to change the value of red!</a:t>
            </a:r>
          </a:p>
          <a:p>
            <a:endParaRPr lang="en-US" sz="2000" dirty="0"/>
          </a:p>
          <a:p>
            <a:r>
              <a:rPr lang="en-US" sz="2000" dirty="0"/>
              <a:t>And the property “payload” is any additional data that is necessary to make the change take place.</a:t>
            </a:r>
          </a:p>
          <a:p>
            <a:pPr lvl="1"/>
            <a:r>
              <a:rPr lang="en-US" sz="1800" dirty="0" err="1"/>
              <a:t>E..g</a:t>
            </a:r>
            <a:r>
              <a:rPr lang="en-US" sz="1800" dirty="0"/>
              <a:t>, only knowing that we want to </a:t>
            </a:r>
            <a:r>
              <a:rPr lang="en-US" sz="1800" dirty="0" err="1"/>
              <a:t>change_red</a:t>
            </a:r>
            <a:r>
              <a:rPr lang="en-US" sz="1800" dirty="0"/>
              <a:t> does us little good; we also need to know by how much by.</a:t>
            </a:r>
          </a:p>
          <a:p>
            <a:pPr lvl="2"/>
            <a:r>
              <a:rPr lang="en-US" sz="1700" dirty="0"/>
              <a:t>That’s what the payload property is telling us in this case!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79489D-DDB5-3B41-A5C9-9D9B212FED5F}"/>
              </a:ext>
            </a:extLst>
          </p:cNvPr>
          <p:cNvSpPr/>
          <p:nvPr/>
        </p:nvSpPr>
        <p:spPr>
          <a:xfrm>
            <a:off x="7461250" y="1048994"/>
            <a:ext cx="3937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{type: ‘</a:t>
            </a:r>
            <a:r>
              <a:rPr lang="en-US" dirty="0" err="1">
                <a:solidFill>
                  <a:schemeClr val="bg1"/>
                </a:solidFill>
              </a:rPr>
              <a:t>change_red</a:t>
            </a:r>
            <a:r>
              <a:rPr lang="en-US" dirty="0">
                <a:solidFill>
                  <a:schemeClr val="bg1"/>
                </a:solidFill>
              </a:rPr>
              <a:t>’, payload: 20}</a:t>
            </a:r>
          </a:p>
        </p:txBody>
      </p:sp>
    </p:spTree>
    <p:extLst>
      <p:ext uri="{BB962C8B-B14F-4D97-AF65-F5344CB8AC3E}">
        <p14:creationId xmlns:p14="http://schemas.microsoft.com/office/powerpoint/2010/main" val="42857488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5" y="1828800"/>
            <a:ext cx="11153395" cy="4165600"/>
          </a:xfrm>
        </p:spPr>
        <p:txBody>
          <a:bodyPr>
            <a:normAutofit/>
          </a:bodyPr>
          <a:lstStyle/>
          <a:p>
            <a:r>
              <a:rPr lang="en-US" sz="2000" dirty="0"/>
              <a:t>Note that if you wanted to refactor the code to use this…</a:t>
            </a:r>
          </a:p>
          <a:p>
            <a:endParaRPr lang="en-US" sz="2000" dirty="0"/>
          </a:p>
          <a:p>
            <a:r>
              <a:rPr lang="en-US" sz="2000" dirty="0"/>
              <a:t>The logic would all stay exactly the same!</a:t>
            </a:r>
          </a:p>
          <a:p>
            <a:endParaRPr lang="en-US" sz="2000" dirty="0"/>
          </a:p>
          <a:p>
            <a:r>
              <a:rPr lang="en-US" sz="2000" dirty="0"/>
              <a:t>You would just have to update the identifiers in a lot of places!</a:t>
            </a:r>
            <a:endParaRPr lang="en-US" sz="17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79489D-DDB5-3B41-A5C9-9D9B212FED5F}"/>
              </a:ext>
            </a:extLst>
          </p:cNvPr>
          <p:cNvSpPr/>
          <p:nvPr/>
        </p:nvSpPr>
        <p:spPr>
          <a:xfrm>
            <a:off x="7461250" y="1048994"/>
            <a:ext cx="3937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{type: ‘</a:t>
            </a:r>
            <a:r>
              <a:rPr lang="en-US" dirty="0" err="1">
                <a:solidFill>
                  <a:schemeClr val="bg1"/>
                </a:solidFill>
              </a:rPr>
              <a:t>change_red</a:t>
            </a:r>
            <a:r>
              <a:rPr lang="en-US" dirty="0">
                <a:solidFill>
                  <a:schemeClr val="bg1"/>
                </a:solidFill>
              </a:rPr>
              <a:t>’, payload: 20}</a:t>
            </a:r>
          </a:p>
        </p:txBody>
      </p:sp>
    </p:spTree>
    <p:extLst>
      <p:ext uri="{BB962C8B-B14F-4D97-AF65-F5344CB8AC3E}">
        <p14:creationId xmlns:p14="http://schemas.microsoft.com/office/powerpoint/2010/main" val="3642631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5" y="1828800"/>
            <a:ext cx="11153395" cy="4165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/>
              <a:t>Everytime</a:t>
            </a:r>
            <a:r>
              <a:rPr lang="en-US" sz="2000" dirty="0"/>
              <a:t> you used ‘amount’, you change it ‘payload’</a:t>
            </a:r>
          </a:p>
          <a:p>
            <a:r>
              <a:rPr lang="en-US" sz="2000" dirty="0"/>
              <a:t>Any time you use ‘</a:t>
            </a:r>
            <a:r>
              <a:rPr lang="en-US" sz="2000" dirty="0" err="1"/>
              <a:t>colorToChange</a:t>
            </a:r>
            <a:r>
              <a:rPr lang="en-US" sz="2000" dirty="0"/>
              <a:t>’ to change it to ‘type’</a:t>
            </a:r>
          </a:p>
          <a:p>
            <a:r>
              <a:rPr lang="en-US" sz="2000" dirty="0"/>
              <a:t>Any time you use the string ‘red’, ‘green’, or ‘blue’, you change it to ‘</a:t>
            </a:r>
            <a:r>
              <a:rPr lang="en-US" sz="2000" dirty="0" err="1"/>
              <a:t>change_red</a:t>
            </a:r>
            <a:r>
              <a:rPr lang="en-US" sz="2000" dirty="0"/>
              <a:t>’, ‘</a:t>
            </a:r>
            <a:r>
              <a:rPr lang="en-US" sz="2000" dirty="0" err="1"/>
              <a:t>change_green</a:t>
            </a:r>
            <a:r>
              <a:rPr lang="en-US" sz="2000" dirty="0"/>
              <a:t>’, ‘</a:t>
            </a:r>
            <a:r>
              <a:rPr lang="en-US" sz="2000" dirty="0" err="1"/>
              <a:t>change_blue</a:t>
            </a:r>
            <a:r>
              <a:rPr lang="en-US" sz="2000" dirty="0"/>
              <a:t>’ etc.</a:t>
            </a:r>
          </a:p>
          <a:p>
            <a:endParaRPr lang="en-US" sz="2000" dirty="0"/>
          </a:p>
          <a:p>
            <a:r>
              <a:rPr lang="en-US" sz="2000" dirty="0"/>
              <a:t>So it’s all very “easy” – just a bunch of things to change!</a:t>
            </a:r>
          </a:p>
          <a:p>
            <a:pPr lvl="1"/>
            <a:r>
              <a:rPr lang="en-US" sz="1800" dirty="0"/>
              <a:t>Depending on the editor  you are using, there’s probably some pretty easy ways to ‘replace all’… if you dare!</a:t>
            </a:r>
          </a:p>
          <a:p>
            <a:pPr lvl="1"/>
            <a:endParaRPr lang="en-US" sz="1800" dirty="0"/>
          </a:p>
          <a:p>
            <a:r>
              <a:rPr lang="en-US" sz="2000" dirty="0"/>
              <a:t>I leave it as an exercise for you if you choose to embark on this convention!</a:t>
            </a:r>
            <a:endParaRPr lang="en-US" sz="17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79489D-DDB5-3B41-A5C9-9D9B212FED5F}"/>
              </a:ext>
            </a:extLst>
          </p:cNvPr>
          <p:cNvSpPr/>
          <p:nvPr/>
        </p:nvSpPr>
        <p:spPr>
          <a:xfrm>
            <a:off x="7461250" y="418446"/>
            <a:ext cx="3937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{type: ‘</a:t>
            </a:r>
            <a:r>
              <a:rPr lang="en-US" dirty="0" err="1">
                <a:solidFill>
                  <a:schemeClr val="bg1"/>
                </a:solidFill>
              </a:rPr>
              <a:t>change_red</a:t>
            </a:r>
            <a:r>
              <a:rPr lang="en-US" dirty="0">
                <a:solidFill>
                  <a:schemeClr val="bg1"/>
                </a:solidFill>
              </a:rPr>
              <a:t>’, payload: 20}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9153CA-D26F-504F-82E5-07FC99CBEC7B}"/>
              </a:ext>
            </a:extLst>
          </p:cNvPr>
          <p:cNvSpPr/>
          <p:nvPr/>
        </p:nvSpPr>
        <p:spPr>
          <a:xfrm>
            <a:off x="1066800" y="397497"/>
            <a:ext cx="39370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 err="1">
                <a:solidFill>
                  <a:schemeClr val="bg1"/>
                </a:solidFill>
              </a:rPr>
              <a:t>colorToChange</a:t>
            </a:r>
            <a:r>
              <a:rPr lang="en-US" dirty="0">
                <a:solidFill>
                  <a:schemeClr val="bg1"/>
                </a:solidFill>
              </a:rPr>
              <a:t>: ‘red’, amount: 20}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A777D0-2497-9145-A67B-EC13F9BCFF3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003800" y="676897"/>
            <a:ext cx="2457450" cy="2094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9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906" y="1828800"/>
            <a:ext cx="7762494" cy="4563070"/>
          </a:xfrm>
        </p:spPr>
        <p:txBody>
          <a:bodyPr>
            <a:normAutofit/>
          </a:bodyPr>
          <a:lstStyle/>
          <a:p>
            <a:r>
              <a:rPr lang="en-US" sz="2000" dirty="0"/>
              <a:t>And yet another final challenge, if you are so inclined!</a:t>
            </a:r>
          </a:p>
          <a:p>
            <a:r>
              <a:rPr lang="en-US" sz="2000" dirty="0"/>
              <a:t>To give yourself some more practice using reducers…</a:t>
            </a:r>
          </a:p>
          <a:p>
            <a:endParaRPr lang="en-US" sz="2000" dirty="0"/>
          </a:p>
          <a:p>
            <a:r>
              <a:rPr lang="en-US" sz="2000" dirty="0"/>
              <a:t>Go back to the Counter app we first made, and convert it to use a reducer!</a:t>
            </a:r>
          </a:p>
          <a:p>
            <a:pPr lvl="1"/>
            <a:r>
              <a:rPr lang="en-US" sz="1500" dirty="0"/>
              <a:t>That is – eliminate all references to ‘</a:t>
            </a:r>
            <a:r>
              <a:rPr lang="en-US" sz="1500" dirty="0" err="1"/>
              <a:t>useState</a:t>
            </a:r>
            <a:r>
              <a:rPr lang="en-US" sz="1500" dirty="0"/>
              <a:t>’</a:t>
            </a:r>
          </a:p>
          <a:p>
            <a:pPr lvl="1"/>
            <a:r>
              <a:rPr lang="en-US" sz="1500" dirty="0"/>
              <a:t>And instead, only have ‘</a:t>
            </a:r>
            <a:r>
              <a:rPr lang="en-US" sz="1500" dirty="0" err="1"/>
              <a:t>useReducer</a:t>
            </a:r>
            <a:r>
              <a:rPr lang="en-US" sz="1500" dirty="0"/>
              <a:t>’</a:t>
            </a:r>
          </a:p>
          <a:p>
            <a:endParaRPr lang="en-US" sz="1700" dirty="0"/>
          </a:p>
          <a:p>
            <a:r>
              <a:rPr lang="en-US" sz="1700" dirty="0"/>
              <a:t>Because this app only had one piece of state, it’s maybe *a little silly* to use a reducer here</a:t>
            </a:r>
          </a:p>
          <a:p>
            <a:pPr lvl="1"/>
            <a:r>
              <a:rPr lang="en-US" sz="1500" dirty="0"/>
              <a:t>But still potentially pedagogically helpful!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4457EA-9904-5644-B24F-F1F04E645327}"/>
              </a:ext>
            </a:extLst>
          </p:cNvPr>
          <p:cNvGrpSpPr/>
          <p:nvPr/>
        </p:nvGrpSpPr>
        <p:grpSpPr>
          <a:xfrm>
            <a:off x="8531935" y="181723"/>
            <a:ext cx="3783588" cy="6210147"/>
            <a:chOff x="8150909" y="252681"/>
            <a:chExt cx="3783588" cy="6210147"/>
          </a:xfrm>
        </p:grpSpPr>
        <p:pic>
          <p:nvPicPr>
            <p:cNvPr id="9" name="Picture 4" descr="The Click To Message Feature Can Also Be Implemented - Empty Phone Frame  PNG Image | Transparent PNG Free Download on SeekPNG">
              <a:extLst>
                <a:ext uri="{FF2B5EF4-FFF2-40B4-BE49-F238E27FC236}">
                  <a16:creationId xmlns:a16="http://schemas.microsoft.com/office/drawing/2014/main" id="{494AAEEB-28A4-DA4C-A0FC-D7F209151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09" y="252681"/>
              <a:ext cx="3783588" cy="6210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: Rounded Corners 10">
              <a:extLst>
                <a:ext uri="{FF2B5EF4-FFF2-40B4-BE49-F238E27FC236}">
                  <a16:creationId xmlns:a16="http://schemas.microsoft.com/office/drawing/2014/main" id="{8FA92B5C-64C4-ED47-9D6B-E8A6378D3C98}"/>
                </a:ext>
              </a:extLst>
            </p:cNvPr>
            <p:cNvSpPr/>
            <p:nvPr/>
          </p:nvSpPr>
          <p:spPr>
            <a:xfrm>
              <a:off x="8923283" y="1328394"/>
              <a:ext cx="2201917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Increase</a:t>
              </a:r>
            </a:p>
          </p:txBody>
        </p:sp>
        <p:sp>
          <p:nvSpPr>
            <p:cNvPr id="11" name="Rectangle: Rounded Corners 11">
              <a:extLst>
                <a:ext uri="{FF2B5EF4-FFF2-40B4-BE49-F238E27FC236}">
                  <a16:creationId xmlns:a16="http://schemas.microsoft.com/office/drawing/2014/main" id="{FB89A04F-74F0-1444-AD7C-8CC869AF790C}"/>
                </a:ext>
              </a:extLst>
            </p:cNvPr>
            <p:cNvSpPr/>
            <p:nvPr/>
          </p:nvSpPr>
          <p:spPr>
            <a:xfrm>
              <a:off x="8941744" y="2166594"/>
              <a:ext cx="2201917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Decrease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30F307-D681-3A42-A719-751A912A93EF}"/>
                </a:ext>
              </a:extLst>
            </p:cNvPr>
            <p:cNvSpPr txBox="1"/>
            <p:nvPr/>
          </p:nvSpPr>
          <p:spPr>
            <a:xfrm>
              <a:off x="9255672" y="3160986"/>
              <a:ext cx="1537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Current Count: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B3F97-8A71-9946-80A5-58973459D9EC}"/>
                </a:ext>
              </a:extLst>
            </p:cNvPr>
            <p:cNvSpPr txBox="1"/>
            <p:nvPr/>
          </p:nvSpPr>
          <p:spPr>
            <a:xfrm>
              <a:off x="9861330" y="3994325"/>
              <a:ext cx="827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78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84800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When you have multiple pieces of state that have those two properties:</a:t>
            </a:r>
          </a:p>
          <a:p>
            <a:pPr lvl="1"/>
            <a:r>
              <a:rPr lang="en-US" sz="1800" dirty="0"/>
              <a:t>They are interrelated to each other.</a:t>
            </a:r>
          </a:p>
          <a:p>
            <a:pPr lvl="1"/>
            <a:r>
              <a:rPr lang="en-US" sz="1800" dirty="0"/>
              <a:t>And the ways that they change are precisely known.</a:t>
            </a:r>
          </a:p>
          <a:p>
            <a:endParaRPr lang="en-US" sz="2000" dirty="0"/>
          </a:p>
          <a:p>
            <a:r>
              <a:rPr lang="en-US" sz="2000" dirty="0"/>
              <a:t>That makes our state a great candidate to be managed by a </a:t>
            </a:r>
            <a:r>
              <a:rPr lang="en-US" sz="2000" b="1" dirty="0"/>
              <a:t>reducer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What the heck is a reducer?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7EB1C-01CB-5247-9365-7EBA343B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2" y="19050"/>
            <a:ext cx="5384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01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6520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Well, first off, they have a very evocative name!</a:t>
            </a:r>
          </a:p>
          <a:p>
            <a:endParaRPr lang="en-US" sz="2000" dirty="0"/>
          </a:p>
          <a:p>
            <a:r>
              <a:rPr lang="en-US" sz="2000" dirty="0"/>
              <a:t>But, er, don’t get too caught up in it.</a:t>
            </a:r>
          </a:p>
          <a:p>
            <a:endParaRPr lang="en-US" sz="2000" dirty="0"/>
          </a:p>
          <a:p>
            <a:r>
              <a:rPr lang="en-US" sz="2000" dirty="0"/>
              <a:t>In a nutshell, </a:t>
            </a:r>
            <a:r>
              <a:rPr lang="en-US" sz="2000" i="1" dirty="0"/>
              <a:t>reducers are functions that manage changes to objects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So, great, they’re functions!</a:t>
            </a:r>
          </a:p>
        </p:txBody>
      </p:sp>
    </p:spTree>
    <p:extLst>
      <p:ext uri="{BB962C8B-B14F-4D97-AF65-F5344CB8AC3E}">
        <p14:creationId xmlns:p14="http://schemas.microsoft.com/office/powerpoint/2010/main" val="3071049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8115</TotalTime>
  <Words>4672</Words>
  <Application>Microsoft Macintosh PowerPoint</Application>
  <PresentationFormat>Widescreen</PresentationFormat>
  <Paragraphs>542</Paragraphs>
  <Slides>76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Introduction to State Management Part 3</vt:lpstr>
      <vt:lpstr>Today’s Agenda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Introduction to Reducers</vt:lpstr>
      <vt:lpstr>Today’s Agenda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Creating a Reducer</vt:lpstr>
      <vt:lpstr>Today’s Agenda</vt:lpstr>
      <vt:lpstr>Reducer Convention</vt:lpstr>
      <vt:lpstr>Reducer Convention</vt:lpstr>
      <vt:lpstr>Reducer Conventions</vt:lpstr>
      <vt:lpstr>Reducer Convention</vt:lpstr>
      <vt:lpstr>Reducer Convention</vt:lpstr>
      <vt:lpstr>Reducer Convention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1033</cp:revision>
  <dcterms:created xsi:type="dcterms:W3CDTF">2020-01-13T18:17:54Z</dcterms:created>
  <dcterms:modified xsi:type="dcterms:W3CDTF">2021-09-28T02:24:21Z</dcterms:modified>
</cp:coreProperties>
</file>